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82" r:id="rId2"/>
    <p:sldId id="257" r:id="rId3"/>
    <p:sldId id="258" r:id="rId4"/>
    <p:sldId id="259" r:id="rId5"/>
    <p:sldId id="260" r:id="rId6"/>
    <p:sldId id="261" r:id="rId7"/>
    <p:sldId id="262" r:id="rId8"/>
    <p:sldId id="265" r:id="rId9"/>
    <p:sldId id="266" r:id="rId10"/>
    <p:sldId id="283" r:id="rId11"/>
    <p:sldId id="286" r:id="rId12"/>
    <p:sldId id="274" r:id="rId13"/>
    <p:sldId id="275" r:id="rId14"/>
    <p:sldId id="288" r:id="rId15"/>
    <p:sldId id="28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0404"/>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A56F45-AB22-4326-B204-7C47DE283D17}" type="datetimeFigureOut">
              <a:rPr lang="en-US" smtClean="0"/>
              <a:pPr/>
              <a:t>5/30/2012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381DEC-6FA2-4EE0-A8A4-0A3E206F3A7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E2B157-88AD-47CA-8BC5-5651CBD66155}" type="datetime1">
              <a:rPr lang="en-US" smtClean="0"/>
              <a:pPr/>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7F6A96-0614-436B-9D1E-6DCC330F805D}" type="datetime1">
              <a:rPr lang="en-US" smtClean="0"/>
              <a:pPr/>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E5D1CC-DCB5-4652-A551-DDF9B34B548D}" type="datetime1">
              <a:rPr lang="en-US" smtClean="0"/>
              <a:pPr/>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37B065-F487-401D-81F2-4447C6ABD95E}" type="datetime1">
              <a:rPr lang="en-US" smtClean="0"/>
              <a:pPr/>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174696-1A60-4735-A76E-2F70BBDC238D}" type="datetime1">
              <a:rPr lang="en-US" smtClean="0"/>
              <a:pPr/>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1E9460-C2B5-437C-BBA5-E027064341B9}" type="datetime1">
              <a:rPr lang="en-US" smtClean="0"/>
              <a:pPr/>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9B1D0F-EB4E-4BF8-AC56-751E89E50681}" type="datetime1">
              <a:rPr lang="en-US" smtClean="0"/>
              <a:pPr/>
              <a:t>5/30/2012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C2F4EE-2677-479D-8725-A85D4C751A90}" type="datetime1">
              <a:rPr lang="en-US" smtClean="0"/>
              <a:pPr/>
              <a:t>5/30/2012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712006-8781-46AB-81E4-CFCFB07DB6A3}" type="datetime1">
              <a:rPr lang="en-US" smtClean="0"/>
              <a:pPr/>
              <a:t>5/30/2012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6BE7CA-C4C6-4071-A49E-91AB6C291FDA}" type="datetime1">
              <a:rPr lang="en-US" smtClean="0"/>
              <a:pPr/>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0C216A-74DE-402D-ABA9-F0598C3152A4}" type="datetime1">
              <a:rPr lang="en-US" smtClean="0"/>
              <a:pPr/>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B812E-06FF-492C-9113-A8FEB8613C7C}" type="slidenum">
              <a:rPr lang="en-US" smtClean="0"/>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E58072-49BD-4C3B-AC76-625D3EEFCB4E}" type="datetime1">
              <a:rPr lang="en-US" smtClean="0"/>
              <a:pPr/>
              <a:t>5/30/2012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4B812E-06FF-492C-9113-A8FEB8613C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2.gi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toshiba\Desktop\DCIM\101MSDCF\DSC00270.JPG"/>
          <p:cNvPicPr>
            <a:picLocks noGrp="1" noChangeAspect="1" noChangeArrowheads="1"/>
          </p:cNvPicPr>
          <p:nvPr>
            <p:ph idx="1"/>
          </p:nvPr>
        </p:nvPicPr>
        <p:blipFill>
          <a:blip r:embed="rId2" cstate="email"/>
          <a:srcRect/>
          <a:stretch>
            <a:fillRect/>
          </a:stretch>
        </p:blipFill>
        <p:spPr bwMode="auto">
          <a:xfrm>
            <a:off x="0" y="1371600"/>
            <a:ext cx="3429000" cy="2499946"/>
          </a:xfrm>
          <a:prstGeom prst="rect">
            <a:avLst/>
          </a:prstGeom>
          <a:noFill/>
        </p:spPr>
      </p:pic>
      <p:pic>
        <p:nvPicPr>
          <p:cNvPr id="7" name="Picture 3" descr="D:\My Pictures\logos\ARARI_logo.jpg"/>
          <p:cNvPicPr>
            <a:picLocks noChangeAspect="1" noChangeArrowheads="1"/>
          </p:cNvPicPr>
          <p:nvPr/>
        </p:nvPicPr>
        <p:blipFill>
          <a:blip r:embed="rId3" cstate="email"/>
          <a:srcRect/>
          <a:stretch>
            <a:fillRect/>
          </a:stretch>
        </p:blipFill>
        <p:spPr bwMode="auto">
          <a:xfrm>
            <a:off x="609600" y="152400"/>
            <a:ext cx="1017767" cy="914400"/>
          </a:xfrm>
          <a:prstGeom prst="rect">
            <a:avLst/>
          </a:prstGeom>
          <a:noFill/>
          <a:ln w="9525">
            <a:noFill/>
            <a:miter lim="800000"/>
            <a:headEnd/>
            <a:tailEnd/>
          </a:ln>
        </p:spPr>
      </p:pic>
      <p:pic>
        <p:nvPicPr>
          <p:cNvPr id="5" name="Picture 1"/>
          <p:cNvPicPr>
            <a:picLocks noChangeAspect="1"/>
          </p:cNvPicPr>
          <p:nvPr/>
        </p:nvPicPr>
        <p:blipFill>
          <a:blip r:embed="rId4" cstate="email"/>
          <a:srcRect/>
          <a:stretch>
            <a:fillRect/>
          </a:stretch>
        </p:blipFill>
        <p:spPr bwMode="auto">
          <a:xfrm>
            <a:off x="3810000" y="228600"/>
            <a:ext cx="1138328" cy="914400"/>
          </a:xfrm>
          <a:prstGeom prst="rect">
            <a:avLst/>
          </a:prstGeom>
          <a:noFill/>
          <a:ln w="9525">
            <a:noFill/>
            <a:miter lim="800000"/>
            <a:headEnd/>
            <a:tailEnd/>
          </a:ln>
        </p:spPr>
      </p:pic>
      <p:pic>
        <p:nvPicPr>
          <p:cNvPr id="6" name="Picture 2" descr="D:\My Pictures\logos\eiar_logo.jpg"/>
          <p:cNvPicPr>
            <a:picLocks noChangeAspect="1" noChangeArrowheads="1"/>
          </p:cNvPicPr>
          <p:nvPr/>
        </p:nvPicPr>
        <p:blipFill>
          <a:blip r:embed="rId5" cstate="email"/>
          <a:srcRect/>
          <a:stretch>
            <a:fillRect/>
          </a:stretch>
        </p:blipFill>
        <p:spPr bwMode="auto">
          <a:xfrm>
            <a:off x="7620000" y="0"/>
            <a:ext cx="996950" cy="1196856"/>
          </a:xfrm>
          <a:prstGeom prst="rect">
            <a:avLst/>
          </a:prstGeom>
          <a:noFill/>
          <a:ln w="9525">
            <a:noFill/>
            <a:miter lim="800000"/>
            <a:headEnd/>
            <a:tailEnd/>
          </a:ln>
        </p:spPr>
      </p:pic>
      <p:sp>
        <p:nvSpPr>
          <p:cNvPr id="8" name="Rectangle 7"/>
          <p:cNvSpPr/>
          <p:nvPr/>
        </p:nvSpPr>
        <p:spPr>
          <a:xfrm>
            <a:off x="533400" y="3886200"/>
            <a:ext cx="8305800" cy="1323439"/>
          </a:xfrm>
          <a:prstGeom prst="rect">
            <a:avLst/>
          </a:prstGeom>
        </p:spPr>
        <p:txBody>
          <a:bodyPr wrap="square">
            <a:spAutoFit/>
          </a:bodyPr>
          <a:lstStyle/>
          <a:p>
            <a:pPr algn="ctr"/>
            <a:r>
              <a:rPr lang="en-US" sz="4000" b="1" dirty="0" smtClean="0">
                <a:solidFill>
                  <a:srgbClr val="0000FF"/>
                </a:solidFill>
              </a:rPr>
              <a:t>Sheep and feed value chain analysis in the central highlands of Ethiopia</a:t>
            </a:r>
            <a:endParaRPr lang="en-US" sz="4000" dirty="0">
              <a:solidFill>
                <a:srgbClr val="0000FF"/>
              </a:solidFill>
            </a:endParaRPr>
          </a:p>
        </p:txBody>
      </p:sp>
      <p:sp>
        <p:nvSpPr>
          <p:cNvPr id="9" name="Rectangle 8"/>
          <p:cNvSpPr/>
          <p:nvPr/>
        </p:nvSpPr>
        <p:spPr>
          <a:xfrm>
            <a:off x="685800" y="5334000"/>
            <a:ext cx="7924800" cy="1200329"/>
          </a:xfrm>
          <a:prstGeom prst="rect">
            <a:avLst/>
          </a:prstGeom>
        </p:spPr>
        <p:txBody>
          <a:bodyPr wrap="square">
            <a:spAutoFit/>
          </a:bodyPr>
          <a:lstStyle/>
          <a:p>
            <a:pPr algn="ctr"/>
            <a:r>
              <a:rPr lang="en-US" b="1" dirty="0" smtClean="0">
                <a:latin typeface="Times New Roman" pitchFamily="18" charset="0"/>
                <a:cs typeface="Times New Roman" pitchFamily="18" charset="0"/>
              </a:rPr>
              <a:t>By: Beneberu T., Lemma H.Y., </a:t>
            </a:r>
            <a:r>
              <a:rPr lang="en-US" b="1" dirty="0" err="1" smtClean="0">
                <a:latin typeface="Times New Roman" pitchFamily="18" charset="0"/>
                <a:cs typeface="Times New Roman" pitchFamily="18" charset="0"/>
              </a:rPr>
              <a:t>Shenkute</a:t>
            </a:r>
            <a:r>
              <a:rPr lang="en-US" b="1" dirty="0" smtClean="0">
                <a:latin typeface="Times New Roman" pitchFamily="18" charset="0"/>
                <a:cs typeface="Times New Roman" pitchFamily="18" charset="0"/>
              </a:rPr>
              <a:t> G., </a:t>
            </a:r>
            <a:r>
              <a:rPr lang="en-US" b="1" dirty="0" err="1" smtClean="0">
                <a:latin typeface="Times New Roman" pitchFamily="18" charset="0"/>
                <a:cs typeface="Times New Roman" pitchFamily="18" charset="0"/>
              </a:rPr>
              <a:t>Aschalew</a:t>
            </a:r>
            <a:r>
              <a:rPr lang="en-US" b="1" dirty="0" smtClean="0">
                <a:latin typeface="Times New Roman" pitchFamily="18" charset="0"/>
                <a:cs typeface="Times New Roman" pitchFamily="18" charset="0"/>
              </a:rPr>
              <a:t> T., and Solomon G.</a:t>
            </a:r>
          </a:p>
          <a:p>
            <a:pPr algn="ctr"/>
            <a:r>
              <a:rPr lang="en-US" b="1" dirty="0" smtClean="0">
                <a:latin typeface="Times New Roman" pitchFamily="18" charset="0"/>
                <a:cs typeface="Times New Roman" pitchFamily="18" charset="0"/>
              </a:rPr>
              <a:t> Debre Birhan Agricultural Research Center,  Debre Birhan, Ethiopia</a:t>
            </a:r>
          </a:p>
          <a:p>
            <a:pPr algn="ctr"/>
            <a:endParaRPr lang="en-GB" b="1" dirty="0" smtClean="0">
              <a:latin typeface="Times New Roman" pitchFamily="18" charset="0"/>
              <a:cs typeface="Times New Roman" pitchFamily="18" charset="0"/>
            </a:endParaRPr>
          </a:p>
          <a:p>
            <a:pPr algn="ctr"/>
            <a:r>
              <a:rPr lang="en-GB" b="1" dirty="0" smtClean="0">
                <a:latin typeface="Times New Roman" pitchFamily="18" charset="0"/>
                <a:cs typeface="Times New Roman" pitchFamily="18" charset="0"/>
              </a:rPr>
              <a:t>ILRI, Addis Ababa, 28-29 May 2012</a:t>
            </a:r>
            <a:endParaRPr lang="en-US" b="1" dirty="0">
              <a:latin typeface="Times New Roman" pitchFamily="18" charset="0"/>
              <a:cs typeface="Times New Roman" pitchFamily="18" charset="0"/>
            </a:endParaRPr>
          </a:p>
        </p:txBody>
      </p:sp>
      <p:grpSp>
        <p:nvGrpSpPr>
          <p:cNvPr id="28" name="Group 27"/>
          <p:cNvGrpSpPr/>
          <p:nvPr/>
        </p:nvGrpSpPr>
        <p:grpSpPr>
          <a:xfrm>
            <a:off x="6019800" y="1371600"/>
            <a:ext cx="3124200" cy="2514600"/>
            <a:chOff x="6019800" y="1371600"/>
            <a:chExt cx="3124200" cy="2514600"/>
          </a:xfrm>
        </p:grpSpPr>
        <p:pic>
          <p:nvPicPr>
            <p:cNvPr id="19" name="Picture 7"/>
            <p:cNvPicPr>
              <a:picLocks noChangeAspect="1" noChangeArrowheads="1"/>
            </p:cNvPicPr>
            <p:nvPr/>
          </p:nvPicPr>
          <p:blipFill>
            <a:blip r:embed="rId6" cstate="email"/>
            <a:srcRect/>
            <a:stretch>
              <a:fillRect/>
            </a:stretch>
          </p:blipFill>
          <p:spPr bwMode="auto">
            <a:xfrm>
              <a:off x="6019800" y="1371600"/>
              <a:ext cx="3124200" cy="2514600"/>
            </a:xfrm>
            <a:prstGeom prst="rect">
              <a:avLst/>
            </a:prstGeom>
            <a:noFill/>
            <a:ln w="9525">
              <a:noFill/>
              <a:miter lim="800000"/>
              <a:headEnd/>
              <a:tailEnd/>
            </a:ln>
          </p:spPr>
        </p:pic>
        <p:pic>
          <p:nvPicPr>
            <p:cNvPr id="21" name="Picture 5"/>
            <p:cNvPicPr>
              <a:picLocks noChangeAspect="1" noChangeArrowheads="1"/>
            </p:cNvPicPr>
            <p:nvPr/>
          </p:nvPicPr>
          <p:blipFill>
            <a:blip r:embed="rId7" cstate="email"/>
            <a:srcRect/>
            <a:stretch>
              <a:fillRect/>
            </a:stretch>
          </p:blipFill>
          <p:spPr bwMode="auto">
            <a:xfrm>
              <a:off x="7315200" y="1424941"/>
              <a:ext cx="1143000" cy="861059"/>
            </a:xfrm>
            <a:prstGeom prst="rect">
              <a:avLst/>
            </a:prstGeom>
            <a:noFill/>
            <a:ln w="9525">
              <a:noFill/>
              <a:miter lim="800000"/>
              <a:headEnd/>
              <a:tailEnd/>
            </a:ln>
          </p:spPr>
        </p:pic>
      </p:grpSp>
      <p:grpSp>
        <p:nvGrpSpPr>
          <p:cNvPr id="29" name="Group 28"/>
          <p:cNvGrpSpPr/>
          <p:nvPr/>
        </p:nvGrpSpPr>
        <p:grpSpPr>
          <a:xfrm>
            <a:off x="3429000" y="1371600"/>
            <a:ext cx="2667000" cy="2563472"/>
            <a:chOff x="3429000" y="1371600"/>
            <a:chExt cx="2667000" cy="2563472"/>
          </a:xfrm>
        </p:grpSpPr>
        <p:pic>
          <p:nvPicPr>
            <p:cNvPr id="17" name="Picture 4"/>
            <p:cNvPicPr>
              <a:picLocks noChangeAspect="1" noChangeArrowheads="1"/>
            </p:cNvPicPr>
            <p:nvPr/>
          </p:nvPicPr>
          <p:blipFill>
            <a:blip r:embed="rId8" cstate="email"/>
            <a:srcRect/>
            <a:stretch>
              <a:fillRect/>
            </a:stretch>
          </p:blipFill>
          <p:spPr bwMode="auto">
            <a:xfrm>
              <a:off x="4572000" y="2971800"/>
              <a:ext cx="1524000" cy="963272"/>
            </a:xfrm>
            <a:prstGeom prst="rect">
              <a:avLst/>
            </a:prstGeom>
            <a:noFill/>
            <a:ln w="9525">
              <a:noFill/>
              <a:miter lim="800000"/>
              <a:headEnd/>
              <a:tailEnd/>
            </a:ln>
          </p:spPr>
        </p:pic>
        <p:pic>
          <p:nvPicPr>
            <p:cNvPr id="20" name="Picture 3" descr="C:\Users\toshiba\Desktop\ELF_VCA\001_photos\Lemma\DSC03149.JPG"/>
            <p:cNvPicPr>
              <a:picLocks noChangeAspect="1" noChangeArrowheads="1"/>
            </p:cNvPicPr>
            <p:nvPr/>
          </p:nvPicPr>
          <p:blipFill>
            <a:blip r:embed="rId9" cstate="email"/>
            <a:srcRect/>
            <a:stretch>
              <a:fillRect/>
            </a:stretch>
          </p:blipFill>
          <p:spPr bwMode="auto">
            <a:xfrm>
              <a:off x="3429000" y="2971800"/>
              <a:ext cx="1600200" cy="943708"/>
            </a:xfrm>
            <a:prstGeom prst="rect">
              <a:avLst/>
            </a:prstGeom>
            <a:noFill/>
          </p:spPr>
        </p:pic>
        <p:pic>
          <p:nvPicPr>
            <p:cNvPr id="2056" name="Picture 8"/>
            <p:cNvPicPr>
              <a:picLocks noChangeAspect="1" noChangeArrowheads="1"/>
            </p:cNvPicPr>
            <p:nvPr/>
          </p:nvPicPr>
          <p:blipFill>
            <a:blip r:embed="rId10" cstate="email"/>
            <a:srcRect/>
            <a:stretch>
              <a:fillRect/>
            </a:stretch>
          </p:blipFill>
          <p:spPr bwMode="auto">
            <a:xfrm>
              <a:off x="3429000" y="1371600"/>
              <a:ext cx="2590800" cy="1652012"/>
            </a:xfrm>
            <a:prstGeom prst="rect">
              <a:avLst/>
            </a:prstGeom>
            <a:noFill/>
            <a:ln w="9525">
              <a:noFill/>
              <a:miter lim="800000"/>
              <a:headEnd/>
              <a:tailEnd/>
            </a:ln>
          </p:spPr>
        </p:pic>
      </p:grpSp>
      <p:sp>
        <p:nvSpPr>
          <p:cNvPr id="24" name="Slide Number Placeholder 23"/>
          <p:cNvSpPr>
            <a:spLocks noGrp="1"/>
          </p:cNvSpPr>
          <p:nvPr>
            <p:ph type="sldNum" sz="quarter" idx="12"/>
          </p:nvPr>
        </p:nvSpPr>
        <p:spPr/>
        <p:txBody>
          <a:bodyPr/>
          <a:lstStyle/>
          <a:p>
            <a:fld id="{484B812E-06FF-492C-9113-A8FEB8613C7C}" type="slidenum">
              <a:rPr lang="en-US" smtClean="0"/>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solidFill>
                  <a:srgbClr val="0000FF"/>
                </a:solidFill>
                <a:latin typeface="Times New Roman" pitchFamily="18" charset="0"/>
                <a:cs typeface="Times New Roman" pitchFamily="18" charset="0"/>
              </a:rPr>
              <a:t>Costs and margins of actors in a market channel selling crop residue and concentrate to users</a:t>
            </a:r>
            <a:endParaRPr lang="en-US" sz="2800" dirty="0"/>
          </a:p>
        </p:txBody>
      </p:sp>
      <p:graphicFrame>
        <p:nvGraphicFramePr>
          <p:cNvPr id="5" name="Content Placeholder 4"/>
          <p:cNvGraphicFramePr>
            <a:graphicFrameLocks noGrp="1"/>
          </p:cNvGraphicFramePr>
          <p:nvPr>
            <p:ph idx="1"/>
          </p:nvPr>
        </p:nvGraphicFramePr>
        <p:xfrm>
          <a:off x="228600" y="1600200"/>
          <a:ext cx="8763000" cy="3688080"/>
        </p:xfrm>
        <a:graphic>
          <a:graphicData uri="http://schemas.openxmlformats.org/drawingml/2006/table">
            <a:tbl>
              <a:tblPr firstRow="1" bandRow="1">
                <a:tableStyleId>{8799B23B-EC83-4686-B30A-512413B5E67A}</a:tableStyleId>
              </a:tblPr>
              <a:tblGrid>
                <a:gridCol w="2667000"/>
                <a:gridCol w="990600"/>
                <a:gridCol w="914400"/>
                <a:gridCol w="304800"/>
                <a:gridCol w="2819400"/>
                <a:gridCol w="1066800"/>
              </a:tblGrid>
              <a:tr h="370840">
                <a:tc>
                  <a:txBody>
                    <a:bodyPr/>
                    <a:lstStyle/>
                    <a:p>
                      <a:pPr marL="0" marR="0">
                        <a:lnSpc>
                          <a:spcPct val="115000"/>
                        </a:lnSpc>
                        <a:spcBef>
                          <a:spcPts val="0"/>
                        </a:spcBef>
                        <a:spcAft>
                          <a:spcPts val="0"/>
                        </a:spcAft>
                      </a:pPr>
                      <a:endParaRPr lang="en-US" sz="2000" dirty="0">
                        <a:latin typeface="Times New Roman" pitchFamily="18" charset="0"/>
                        <a:ea typeface="Calibri"/>
                        <a:cs typeface="Times New Roman" pitchFamily="18" charset="0"/>
                      </a:endParaRPr>
                    </a:p>
                  </a:txBody>
                  <a:tcPr marL="68580" marR="68580" marT="0" marB="0" anchor="ctr">
                    <a:solidFill>
                      <a:schemeClr val="accent3">
                        <a:lumMod val="40000"/>
                        <a:lumOff val="60000"/>
                      </a:schemeClr>
                    </a:solidFill>
                  </a:tcPr>
                </a:tc>
                <a:tc gridSpan="2">
                  <a:txBody>
                    <a:bodyPr/>
                    <a:lstStyle/>
                    <a:p>
                      <a:pPr marL="0" marR="0" algn="ctr">
                        <a:lnSpc>
                          <a:spcPct val="115000"/>
                        </a:lnSpc>
                        <a:spcBef>
                          <a:spcPts val="0"/>
                        </a:spcBef>
                        <a:spcAft>
                          <a:spcPts val="0"/>
                        </a:spcAft>
                      </a:pPr>
                      <a:r>
                        <a:rPr lang="en-US" sz="2000" dirty="0" smtClean="0"/>
                        <a:t>Crop residues</a:t>
                      </a:r>
                      <a:r>
                        <a:rPr lang="en-US" sz="2000" baseline="0" dirty="0" smtClean="0"/>
                        <a:t> </a:t>
                      </a:r>
                      <a:endParaRPr lang="en-US" sz="2000" b="1" dirty="0">
                        <a:solidFill>
                          <a:srgbClr val="0000FF"/>
                        </a:solidFill>
                        <a:latin typeface="Times New Roman" pitchFamily="18" charset="0"/>
                        <a:ea typeface="Calibri"/>
                        <a:cs typeface="Times New Roman" pitchFamily="18" charset="0"/>
                      </a:endParaRPr>
                    </a:p>
                  </a:txBody>
                  <a:tcPr marL="68580" marR="68580" marT="0" marB="0" anchor="ctr">
                    <a:solidFill>
                      <a:schemeClr val="accent3">
                        <a:lumMod val="40000"/>
                        <a:lumOff val="60000"/>
                      </a:schemeClr>
                    </a:solidFill>
                  </a:tcPr>
                </a:tc>
                <a:tc hMerge="1">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nchor="ctr"/>
                </a:tc>
                <a:tc>
                  <a:txBody>
                    <a:bodyPr/>
                    <a:lstStyle/>
                    <a:p>
                      <a:endParaRPr lang="en-US" sz="2000" dirty="0">
                        <a:solidFill>
                          <a:srgbClr val="0000FF"/>
                        </a:solidFill>
                        <a:latin typeface="Times New Roman" pitchFamily="18" charset="0"/>
                        <a:cs typeface="Times New Roman" pitchFamily="18" charset="0"/>
                      </a:endParaRPr>
                    </a:p>
                  </a:txBody>
                  <a:tcPr>
                    <a:solidFill>
                      <a:schemeClr val="accent3">
                        <a:lumMod val="40000"/>
                        <a:lumOff val="60000"/>
                      </a:schemeClr>
                    </a:solidFill>
                  </a:tcPr>
                </a:tc>
                <a:tc gridSpan="2">
                  <a:txBody>
                    <a:bodyPr/>
                    <a:lstStyle/>
                    <a:p>
                      <a:pPr marL="0" marR="0" algn="ctr">
                        <a:lnSpc>
                          <a:spcPct val="115000"/>
                        </a:lnSpc>
                        <a:spcBef>
                          <a:spcPts val="0"/>
                        </a:spcBef>
                        <a:spcAft>
                          <a:spcPts val="0"/>
                        </a:spcAft>
                      </a:pPr>
                      <a:r>
                        <a:rPr lang="en-US" sz="2000" dirty="0" smtClean="0"/>
                        <a:t>Concentrate </a:t>
                      </a:r>
                      <a:endParaRPr lang="en-US" sz="2000" b="1" dirty="0">
                        <a:solidFill>
                          <a:srgbClr val="0000FF"/>
                        </a:solidFill>
                        <a:latin typeface="Times New Roman" pitchFamily="18" charset="0"/>
                        <a:ea typeface="Calibri"/>
                        <a:cs typeface="Times New Roman" pitchFamily="18" charset="0"/>
                      </a:endParaRPr>
                    </a:p>
                  </a:txBody>
                  <a:tcPr marL="68580" marR="68580" marT="0" marB="0" anchor="ctr">
                    <a:solidFill>
                      <a:schemeClr val="accent3">
                        <a:lumMod val="40000"/>
                        <a:lumOff val="60000"/>
                      </a:schemeClr>
                    </a:solidFill>
                  </a:tcPr>
                </a:tc>
                <a:tc hMerge="1">
                  <a:txBody>
                    <a:bodyPr/>
                    <a:lstStyle/>
                    <a:p>
                      <a:pPr marL="0" marR="0">
                        <a:lnSpc>
                          <a:spcPct val="115000"/>
                        </a:lnSpc>
                        <a:spcBef>
                          <a:spcPts val="0"/>
                        </a:spcBef>
                        <a:spcAft>
                          <a:spcPts val="0"/>
                        </a:spcAft>
                      </a:pPr>
                      <a:endParaRPr lang="en-US" sz="1100" dirty="0">
                        <a:latin typeface="Calibri"/>
                        <a:ea typeface="Calibri"/>
                        <a:cs typeface="Times New Roman"/>
                      </a:endParaRPr>
                    </a:p>
                  </a:txBody>
                  <a:tcPr marL="68580" marR="68580" marT="0" marB="0" anchor="ctr"/>
                </a:tc>
              </a:tr>
              <a:tr h="370840">
                <a:tc>
                  <a:txBody>
                    <a:bodyPr/>
                    <a:lstStyle/>
                    <a:p>
                      <a:pPr marL="0" marR="0">
                        <a:lnSpc>
                          <a:spcPct val="115000"/>
                        </a:lnSpc>
                        <a:spcBef>
                          <a:spcPts val="0"/>
                        </a:spcBef>
                        <a:spcAft>
                          <a:spcPts val="0"/>
                        </a:spcAft>
                      </a:pPr>
                      <a:r>
                        <a:rPr lang="en-US" sz="2000" dirty="0"/>
                        <a:t> </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1600" dirty="0"/>
                        <a:t>Producers</a:t>
                      </a:r>
                      <a:endParaRPr lang="en-US" sz="1600" dirty="0">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000" dirty="0"/>
                        <a:t>Small traders</a:t>
                      </a:r>
                      <a:endParaRPr lang="en-US" sz="2000" dirty="0">
                        <a:latin typeface="Times New Roman" pitchFamily="18" charset="0"/>
                        <a:ea typeface="Calibri"/>
                        <a:cs typeface="Times New Roman" pitchFamily="18" charset="0"/>
                      </a:endParaRPr>
                    </a:p>
                  </a:txBody>
                  <a:tcPr marL="68580" marR="68580" marT="0" marB="0" anchor="ctr"/>
                </a:tc>
                <a:tc>
                  <a:txBody>
                    <a:bodyPr/>
                    <a:lstStyle/>
                    <a:p>
                      <a:endParaRPr lang="en-US" sz="2000" dirty="0">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a:lnSpc>
                          <a:spcPct val="115000"/>
                        </a:lnSpc>
                        <a:spcBef>
                          <a:spcPts val="0"/>
                        </a:spcBef>
                        <a:spcAft>
                          <a:spcPts val="0"/>
                        </a:spcAft>
                      </a:pPr>
                      <a:r>
                        <a:rPr lang="en-US" sz="2000" dirty="0"/>
                        <a:t> </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nSpc>
                          <a:spcPct val="115000"/>
                        </a:lnSpc>
                        <a:spcBef>
                          <a:spcPts val="0"/>
                        </a:spcBef>
                        <a:spcAft>
                          <a:spcPts val="0"/>
                        </a:spcAft>
                      </a:pPr>
                      <a:r>
                        <a:rPr lang="en-US" sz="2000" dirty="0"/>
                        <a:t>Traders</a:t>
                      </a:r>
                      <a:endParaRPr lang="en-US" sz="2000" dirty="0">
                        <a:latin typeface="Times New Roman" pitchFamily="18" charset="0"/>
                        <a:ea typeface="Calibri"/>
                        <a:cs typeface="Times New Roman" pitchFamily="18" charset="0"/>
                      </a:endParaRPr>
                    </a:p>
                  </a:txBody>
                  <a:tcPr marL="68580" marR="68580" marT="0" marB="0" anchor="ctr"/>
                </a:tc>
              </a:tr>
              <a:tr h="370840">
                <a:tc>
                  <a:txBody>
                    <a:bodyPr/>
                    <a:lstStyle/>
                    <a:p>
                      <a:pPr marL="0" marR="0">
                        <a:lnSpc>
                          <a:spcPct val="115000"/>
                        </a:lnSpc>
                        <a:spcBef>
                          <a:spcPts val="0"/>
                        </a:spcBef>
                        <a:spcAft>
                          <a:spcPts val="0"/>
                        </a:spcAft>
                      </a:pPr>
                      <a:r>
                        <a:rPr lang="en-US" sz="2000" dirty="0"/>
                        <a:t>Selling price </a:t>
                      </a:r>
                      <a:r>
                        <a:rPr lang="en-US" sz="2000" kern="1200" dirty="0"/>
                        <a:t>(Birr/sack)</a:t>
                      </a:r>
                      <a:endParaRPr lang="en-US" sz="2000" kern="1200" dirty="0">
                        <a:solidFill>
                          <a:srgbClr val="000000"/>
                        </a:solidFill>
                        <a:latin typeface="Times New Roman" pitchFamily="18" charset="0"/>
                        <a:ea typeface="Times New Roman"/>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a:t>35</a:t>
                      </a:r>
                      <a:endParaRPr lang="en-US" sz="200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1000"/>
                        </a:spcAft>
                      </a:pPr>
                      <a:r>
                        <a:rPr lang="en-US" sz="2000"/>
                        <a:t>55</a:t>
                      </a:r>
                      <a:endParaRPr lang="en-US" sz="2000">
                        <a:latin typeface="Times New Roman" pitchFamily="18" charset="0"/>
                        <a:ea typeface="Calibri"/>
                        <a:cs typeface="Times New Roman" pitchFamily="18" charset="0"/>
                      </a:endParaRPr>
                    </a:p>
                  </a:txBody>
                  <a:tcPr marL="68580" marR="68580" marT="0" marB="0" anchor="ctr"/>
                </a:tc>
                <a:tc>
                  <a:txBody>
                    <a:bodyPr/>
                    <a:lstStyle/>
                    <a:p>
                      <a:endParaRPr lang="en-US" sz="2000" dirty="0">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a:lnSpc>
                          <a:spcPct val="115000"/>
                        </a:lnSpc>
                        <a:spcBef>
                          <a:spcPts val="0"/>
                        </a:spcBef>
                        <a:spcAft>
                          <a:spcPts val="0"/>
                        </a:spcAft>
                      </a:pPr>
                      <a:r>
                        <a:rPr lang="en-US" sz="2000" dirty="0"/>
                        <a:t>Selling price (Birr/Qt)</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a:t>325</a:t>
                      </a:r>
                      <a:endParaRPr lang="en-US" sz="2000">
                        <a:latin typeface="Times New Roman" pitchFamily="18" charset="0"/>
                        <a:ea typeface="Calibri"/>
                        <a:cs typeface="Times New Roman" pitchFamily="18" charset="0"/>
                      </a:endParaRPr>
                    </a:p>
                  </a:txBody>
                  <a:tcPr marL="68580" marR="68580" marT="0" marB="0" anchor="ctr"/>
                </a:tc>
              </a:tr>
              <a:tr h="370840">
                <a:tc>
                  <a:txBody>
                    <a:bodyPr/>
                    <a:lstStyle/>
                    <a:p>
                      <a:pPr marL="0" marR="0">
                        <a:lnSpc>
                          <a:spcPct val="115000"/>
                        </a:lnSpc>
                        <a:spcBef>
                          <a:spcPts val="0"/>
                        </a:spcBef>
                        <a:spcAft>
                          <a:spcPts val="0"/>
                        </a:spcAft>
                      </a:pPr>
                      <a:r>
                        <a:rPr lang="en-US" sz="2000" dirty="0"/>
                        <a:t>Marketing cost </a:t>
                      </a:r>
                      <a:r>
                        <a:rPr lang="en-US" sz="2000" kern="1200" dirty="0"/>
                        <a:t>(Birr/sack)</a:t>
                      </a:r>
                      <a:endParaRPr lang="en-US" sz="2000" kern="1200" dirty="0">
                        <a:solidFill>
                          <a:srgbClr val="000000"/>
                        </a:solidFill>
                        <a:latin typeface="Times New Roman" pitchFamily="18" charset="0"/>
                        <a:ea typeface="Times New Roman"/>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a:t>-</a:t>
                      </a:r>
                      <a:endParaRPr lang="en-US" sz="200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1000"/>
                        </a:spcAft>
                      </a:pPr>
                      <a:r>
                        <a:rPr lang="en-US" sz="2000" dirty="0"/>
                        <a:t>8</a:t>
                      </a:r>
                      <a:endParaRPr lang="en-US" sz="2000" dirty="0">
                        <a:latin typeface="Times New Roman" pitchFamily="18" charset="0"/>
                        <a:ea typeface="Calibri"/>
                        <a:cs typeface="Times New Roman" pitchFamily="18" charset="0"/>
                      </a:endParaRPr>
                    </a:p>
                  </a:txBody>
                  <a:tcPr marL="68580" marR="68580" marT="0" marB="0" anchor="ctr"/>
                </a:tc>
                <a:tc>
                  <a:txBody>
                    <a:bodyPr/>
                    <a:lstStyle/>
                    <a:p>
                      <a:endParaRPr lang="en-US" sz="2000" dirty="0">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a:lnSpc>
                          <a:spcPct val="115000"/>
                        </a:lnSpc>
                        <a:spcBef>
                          <a:spcPts val="0"/>
                        </a:spcBef>
                        <a:spcAft>
                          <a:spcPts val="0"/>
                        </a:spcAft>
                      </a:pPr>
                      <a:r>
                        <a:rPr lang="en-US" sz="2000" dirty="0"/>
                        <a:t>Purchase from Addis (Birr/Qt)</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a:t>280</a:t>
                      </a:r>
                      <a:endParaRPr lang="en-US" sz="2000">
                        <a:latin typeface="Times New Roman" pitchFamily="18" charset="0"/>
                        <a:ea typeface="Calibri"/>
                        <a:cs typeface="Times New Roman" pitchFamily="18" charset="0"/>
                      </a:endParaRPr>
                    </a:p>
                  </a:txBody>
                  <a:tcPr marL="68580" marR="68580" marT="0" marB="0" anchor="ctr"/>
                </a:tc>
              </a:tr>
              <a:tr h="370840">
                <a:tc>
                  <a:txBody>
                    <a:bodyPr/>
                    <a:lstStyle/>
                    <a:p>
                      <a:pPr marL="0" marR="0">
                        <a:lnSpc>
                          <a:spcPct val="115000"/>
                        </a:lnSpc>
                        <a:spcBef>
                          <a:spcPts val="0"/>
                        </a:spcBef>
                        <a:spcAft>
                          <a:spcPts val="0"/>
                        </a:spcAft>
                      </a:pPr>
                      <a:r>
                        <a:rPr lang="en-US" sz="2000" dirty="0"/>
                        <a:t>Marketing </a:t>
                      </a:r>
                      <a:r>
                        <a:rPr lang="en-US" sz="2000" dirty="0" smtClean="0"/>
                        <a:t>M.(</a:t>
                      </a:r>
                      <a:r>
                        <a:rPr lang="en-US" sz="2000" dirty="0"/>
                        <a:t>Birr/sack)</a:t>
                      </a:r>
                      <a:endParaRPr lang="en-US" sz="2000" dirty="0">
                        <a:latin typeface="Times New Roman" pitchFamily="18" charset="0"/>
                        <a:ea typeface="Calibri"/>
                        <a:cs typeface="Times New Roman" pitchFamily="18" charset="0"/>
                      </a:endParaRPr>
                    </a:p>
                  </a:txBody>
                  <a:tcPr marL="68580" marR="68580" marT="0" marB="0" anchor="ctr"/>
                </a:tc>
                <a:tc>
                  <a:txBody>
                    <a:bodyPr/>
                    <a:lstStyle/>
                    <a:p>
                      <a:endParaRPr lang="en-US" sz="2000">
                        <a:latin typeface="Times New Roman" pitchFamily="18" charset="0"/>
                        <a:cs typeface="Times New Roman" pitchFamily="18" charset="0"/>
                      </a:endParaRPr>
                    </a:p>
                  </a:txBody>
                  <a:tcPr marL="68580" marR="68580" marT="0" marB="0" anchor="ctr"/>
                </a:tc>
                <a:tc>
                  <a:txBody>
                    <a:bodyPr/>
                    <a:lstStyle/>
                    <a:p>
                      <a:pPr marL="0" marR="0" algn="r">
                        <a:lnSpc>
                          <a:spcPct val="115000"/>
                        </a:lnSpc>
                        <a:spcBef>
                          <a:spcPts val="0"/>
                        </a:spcBef>
                        <a:spcAft>
                          <a:spcPts val="1000"/>
                        </a:spcAft>
                      </a:pPr>
                      <a:r>
                        <a:rPr lang="en-US" sz="2000"/>
                        <a:t>20</a:t>
                      </a:r>
                      <a:endParaRPr lang="en-US" sz="2000">
                        <a:latin typeface="Times New Roman" pitchFamily="18" charset="0"/>
                        <a:ea typeface="Calibri"/>
                        <a:cs typeface="Times New Roman" pitchFamily="18" charset="0"/>
                      </a:endParaRPr>
                    </a:p>
                  </a:txBody>
                  <a:tcPr marL="68580" marR="68580" marT="0" marB="0" anchor="ctr"/>
                </a:tc>
                <a:tc>
                  <a:txBody>
                    <a:bodyPr/>
                    <a:lstStyle/>
                    <a:p>
                      <a:endParaRPr lang="en-US" sz="2000" dirty="0">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a:lnSpc>
                          <a:spcPct val="115000"/>
                        </a:lnSpc>
                        <a:spcBef>
                          <a:spcPts val="0"/>
                        </a:spcBef>
                        <a:spcAft>
                          <a:spcPts val="0"/>
                        </a:spcAft>
                      </a:pPr>
                      <a:r>
                        <a:rPr lang="en-US" sz="2000"/>
                        <a:t>Gross margin</a:t>
                      </a:r>
                      <a:endParaRPr lang="en-US" sz="200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a:t>45</a:t>
                      </a:r>
                      <a:endParaRPr lang="en-US" sz="2000">
                        <a:latin typeface="Times New Roman" pitchFamily="18" charset="0"/>
                        <a:ea typeface="Calibri"/>
                        <a:cs typeface="Times New Roman" pitchFamily="18" charset="0"/>
                      </a:endParaRPr>
                    </a:p>
                  </a:txBody>
                  <a:tcPr marL="68580" marR="68580" marT="0" marB="0" anchor="ctr"/>
                </a:tc>
              </a:tr>
              <a:tr h="370840">
                <a:tc>
                  <a:txBody>
                    <a:bodyPr/>
                    <a:lstStyle/>
                    <a:p>
                      <a:pPr marL="0" marR="0">
                        <a:lnSpc>
                          <a:spcPct val="115000"/>
                        </a:lnSpc>
                        <a:spcBef>
                          <a:spcPts val="0"/>
                        </a:spcBef>
                        <a:spcAft>
                          <a:spcPts val="0"/>
                        </a:spcAft>
                      </a:pPr>
                      <a:r>
                        <a:rPr lang="en-US" sz="2000" dirty="0"/>
                        <a:t>Net margin (Birr/sack)</a:t>
                      </a:r>
                      <a:endParaRPr lang="en-US" sz="2000" dirty="0">
                        <a:latin typeface="Times New Roman" pitchFamily="18" charset="0"/>
                        <a:ea typeface="Calibri"/>
                        <a:cs typeface="Times New Roman" pitchFamily="18" charset="0"/>
                      </a:endParaRPr>
                    </a:p>
                  </a:txBody>
                  <a:tcPr marL="68580" marR="68580" marT="0" marB="0" anchor="ctr"/>
                </a:tc>
                <a:tc>
                  <a:txBody>
                    <a:bodyPr/>
                    <a:lstStyle/>
                    <a:p>
                      <a:endParaRPr lang="en-US" sz="2000">
                        <a:latin typeface="Times New Roman" pitchFamily="18" charset="0"/>
                        <a:cs typeface="Times New Roman" pitchFamily="18" charset="0"/>
                      </a:endParaRPr>
                    </a:p>
                  </a:txBody>
                  <a:tcPr marL="68580" marR="68580" marT="0" marB="0" anchor="ctr"/>
                </a:tc>
                <a:tc>
                  <a:txBody>
                    <a:bodyPr/>
                    <a:lstStyle/>
                    <a:p>
                      <a:pPr marL="0" marR="0" algn="r">
                        <a:lnSpc>
                          <a:spcPct val="115000"/>
                        </a:lnSpc>
                        <a:spcBef>
                          <a:spcPts val="0"/>
                        </a:spcBef>
                        <a:spcAft>
                          <a:spcPts val="1000"/>
                        </a:spcAft>
                      </a:pPr>
                      <a:r>
                        <a:rPr lang="en-US" sz="2000"/>
                        <a:t>12</a:t>
                      </a:r>
                      <a:endParaRPr lang="en-US" sz="2000">
                        <a:latin typeface="Times New Roman" pitchFamily="18" charset="0"/>
                        <a:ea typeface="Calibri"/>
                        <a:cs typeface="Times New Roman" pitchFamily="18" charset="0"/>
                      </a:endParaRPr>
                    </a:p>
                  </a:txBody>
                  <a:tcPr marL="68580" marR="68580" marT="0" marB="0" anchor="ctr"/>
                </a:tc>
                <a:tc>
                  <a:txBody>
                    <a:bodyPr/>
                    <a:lstStyle/>
                    <a:p>
                      <a:endParaRPr lang="en-US" sz="2000" dirty="0">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a:lnSpc>
                          <a:spcPct val="115000"/>
                        </a:lnSpc>
                        <a:spcBef>
                          <a:spcPts val="0"/>
                        </a:spcBef>
                        <a:spcAft>
                          <a:spcPts val="0"/>
                        </a:spcAft>
                      </a:pPr>
                      <a:r>
                        <a:rPr lang="en-US" sz="2000"/>
                        <a:t>Marketing cost (Birr/Qt)</a:t>
                      </a:r>
                      <a:endParaRPr lang="en-US" sz="200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a:t>18</a:t>
                      </a:r>
                      <a:endParaRPr lang="en-US" sz="2000">
                        <a:latin typeface="Times New Roman" pitchFamily="18" charset="0"/>
                        <a:ea typeface="Calibri"/>
                        <a:cs typeface="Times New Roman" pitchFamily="18" charset="0"/>
                      </a:endParaRPr>
                    </a:p>
                  </a:txBody>
                  <a:tcPr marL="68580" marR="68580" marT="0" marB="0" anchor="ctr"/>
                </a:tc>
              </a:tr>
              <a:tr h="370840">
                <a:tc>
                  <a:txBody>
                    <a:bodyPr/>
                    <a:lstStyle/>
                    <a:p>
                      <a:pPr marL="0" marR="0">
                        <a:lnSpc>
                          <a:spcPct val="115000"/>
                        </a:lnSpc>
                        <a:spcBef>
                          <a:spcPts val="0"/>
                        </a:spcBef>
                        <a:spcAft>
                          <a:spcPts val="0"/>
                        </a:spcAft>
                      </a:pPr>
                      <a:r>
                        <a:rPr lang="en-US" sz="2000"/>
                        <a:t>Producer's share of final price (%)</a:t>
                      </a:r>
                      <a:endParaRPr lang="en-US" sz="2000">
                        <a:latin typeface="Times New Roman" pitchFamily="18" charset="0"/>
                        <a:ea typeface="Calibri"/>
                        <a:cs typeface="Times New Roman" pitchFamily="18" charset="0"/>
                      </a:endParaRPr>
                    </a:p>
                  </a:txBody>
                  <a:tcPr marL="68580" marR="68580" marT="0" marB="0" anchor="ctr"/>
                </a:tc>
                <a:tc>
                  <a:txBody>
                    <a:bodyPr/>
                    <a:lstStyle/>
                    <a:p>
                      <a:endParaRPr lang="en-US" sz="2000">
                        <a:latin typeface="Times New Roman" pitchFamily="18" charset="0"/>
                        <a:cs typeface="Times New Roman" pitchFamily="18" charset="0"/>
                      </a:endParaRPr>
                    </a:p>
                  </a:txBody>
                  <a:tcPr marL="68580" marR="68580" marT="0" marB="0" anchor="ctr"/>
                </a:tc>
                <a:tc>
                  <a:txBody>
                    <a:bodyPr/>
                    <a:lstStyle/>
                    <a:p>
                      <a:pPr marL="0" marR="0" algn="r">
                        <a:lnSpc>
                          <a:spcPct val="115000"/>
                        </a:lnSpc>
                        <a:spcBef>
                          <a:spcPts val="0"/>
                        </a:spcBef>
                        <a:spcAft>
                          <a:spcPts val="1000"/>
                        </a:spcAft>
                      </a:pPr>
                      <a:r>
                        <a:rPr lang="en-US" sz="2000" dirty="0"/>
                        <a:t>34.29</a:t>
                      </a:r>
                      <a:endParaRPr lang="en-US" sz="2000" dirty="0">
                        <a:latin typeface="Times New Roman" pitchFamily="18" charset="0"/>
                        <a:ea typeface="Calibri"/>
                        <a:cs typeface="Times New Roman" pitchFamily="18" charset="0"/>
                      </a:endParaRPr>
                    </a:p>
                  </a:txBody>
                  <a:tcPr marL="68580" marR="68580" marT="0" marB="0" anchor="ctr"/>
                </a:tc>
                <a:tc>
                  <a:txBody>
                    <a:bodyPr/>
                    <a:lstStyle/>
                    <a:p>
                      <a:endParaRPr lang="en-US" sz="2000" dirty="0">
                        <a:latin typeface="Times New Roman" pitchFamily="18" charset="0"/>
                        <a:cs typeface="Times New Roman" pitchFamily="18" charset="0"/>
                      </a:endParaRPr>
                    </a:p>
                  </a:txBody>
                  <a:tcPr>
                    <a:solidFill>
                      <a:schemeClr val="accent3">
                        <a:lumMod val="40000"/>
                        <a:lumOff val="60000"/>
                      </a:schemeClr>
                    </a:solidFill>
                  </a:tcPr>
                </a:tc>
                <a:tc>
                  <a:txBody>
                    <a:bodyPr/>
                    <a:lstStyle/>
                    <a:p>
                      <a:pPr marL="0" marR="0">
                        <a:lnSpc>
                          <a:spcPct val="115000"/>
                        </a:lnSpc>
                        <a:spcBef>
                          <a:spcPts val="0"/>
                        </a:spcBef>
                        <a:spcAft>
                          <a:spcPts val="0"/>
                        </a:spcAft>
                      </a:pPr>
                      <a:r>
                        <a:rPr lang="en-US" sz="2000" dirty="0"/>
                        <a:t>Net margin(Birr/Qt)</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27 </a:t>
                      </a:r>
                      <a:endParaRPr lang="en-US" sz="2000" dirty="0">
                        <a:latin typeface="Times New Roman" pitchFamily="18" charset="0"/>
                        <a:ea typeface="Calibri"/>
                        <a:cs typeface="Times New Roman" pitchFamily="18" charset="0"/>
                      </a:endParaRPr>
                    </a:p>
                  </a:txBody>
                  <a:tcPr marL="68580" marR="68580" marT="0" marB="0" anchor="ctr"/>
                </a:tc>
              </a:tr>
            </a:tbl>
          </a:graphicData>
        </a:graphic>
      </p:graphicFrame>
      <p:sp>
        <p:nvSpPr>
          <p:cNvPr id="4" name="Slide Number Placeholder 3"/>
          <p:cNvSpPr>
            <a:spLocks noGrp="1"/>
          </p:cNvSpPr>
          <p:nvPr>
            <p:ph type="sldNum" sz="quarter" idx="12"/>
          </p:nvPr>
        </p:nvSpPr>
        <p:spPr/>
        <p:txBody>
          <a:bodyPr/>
          <a:lstStyle/>
          <a:p>
            <a:fld id="{484B812E-06FF-492C-9113-A8FEB8613C7C}" type="slidenum">
              <a:rPr lang="en-US" smtClean="0"/>
              <a:pPr/>
              <a:t>10</a:t>
            </a:fld>
            <a:endParaRPr lang="en-US"/>
          </a:p>
        </p:txBody>
      </p:sp>
      <p:pic>
        <p:nvPicPr>
          <p:cNvPr id="6" name="Picture 3" descr="D:\My Pictures\logos\ARARI_logo.jpg"/>
          <p:cNvPicPr>
            <a:picLocks noChangeAspect="1" noChangeArrowheads="1"/>
          </p:cNvPicPr>
          <p:nvPr/>
        </p:nvPicPr>
        <p:blipFill>
          <a:blip r:embed="rId2" cstate="email"/>
          <a:srcRect/>
          <a:stretch>
            <a:fillRect/>
          </a:stretch>
        </p:blipFill>
        <p:spPr bwMode="auto">
          <a:xfrm>
            <a:off x="8458200" y="0"/>
            <a:ext cx="685800" cy="616148"/>
          </a:xfrm>
          <a:prstGeom prst="rect">
            <a:avLst/>
          </a:prstGeom>
          <a:noFill/>
          <a:ln w="9525">
            <a:noFill/>
            <a:miter lim="800000"/>
            <a:headEnd/>
            <a:tailEnd/>
          </a:ln>
        </p:spPr>
      </p:pic>
      <p:sp>
        <p:nvSpPr>
          <p:cNvPr id="7" name="Rectangle 6"/>
          <p:cNvSpPr/>
          <p:nvPr/>
        </p:nvSpPr>
        <p:spPr>
          <a:xfrm>
            <a:off x="304800" y="5486400"/>
            <a:ext cx="3343992" cy="276999"/>
          </a:xfrm>
          <a:prstGeom prst="rect">
            <a:avLst/>
          </a:prstGeom>
        </p:spPr>
        <p:txBody>
          <a:bodyPr wrap="none">
            <a:spAutoFit/>
          </a:bodyPr>
          <a:lstStyle/>
          <a:p>
            <a:r>
              <a:rPr lang="en-US" sz="1200" dirty="0" smtClean="0"/>
              <a:t>Concentrate include wheat bran and/or </a:t>
            </a:r>
            <a:r>
              <a:rPr lang="en-US" sz="1200" dirty="0" err="1" smtClean="0"/>
              <a:t>nug</a:t>
            </a:r>
            <a:r>
              <a:rPr lang="en-US" sz="1200" dirty="0" smtClean="0"/>
              <a:t> cake </a:t>
            </a:r>
            <a:endParaRPr lang="en-US" sz="12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563562"/>
          </a:xfrm>
        </p:spPr>
        <p:txBody>
          <a:bodyPr>
            <a:noAutofit/>
          </a:bodyPr>
          <a:lstStyle/>
          <a:p>
            <a:r>
              <a:rPr lang="en-US" sz="2400" b="1" dirty="0" smtClean="0">
                <a:solidFill>
                  <a:srgbClr val="0000FF"/>
                </a:solidFill>
                <a:latin typeface="Times New Roman" pitchFamily="18" charset="0"/>
                <a:cs typeface="Times New Roman" pitchFamily="18" charset="0"/>
              </a:rPr>
              <a:t>Constraints and opportunities for sheep and feed Value chain</a:t>
            </a:r>
            <a:endParaRPr lang="en-US" sz="2400" dirty="0"/>
          </a:p>
        </p:txBody>
      </p:sp>
      <p:sp>
        <p:nvSpPr>
          <p:cNvPr id="3" name="Text Placeholder 2"/>
          <p:cNvSpPr>
            <a:spLocks noGrp="1"/>
          </p:cNvSpPr>
          <p:nvPr>
            <p:ph type="body" idx="1"/>
          </p:nvPr>
        </p:nvSpPr>
        <p:spPr>
          <a:xfrm>
            <a:off x="381000" y="533400"/>
            <a:ext cx="4040188" cy="457200"/>
          </a:xfrm>
        </p:spPr>
        <p:txBody>
          <a:bodyPr/>
          <a:lstStyle/>
          <a:p>
            <a:pPr algn="ctr"/>
            <a:r>
              <a:rPr lang="en-US" dirty="0" smtClean="0">
                <a:solidFill>
                  <a:srgbClr val="FF0000"/>
                </a:solidFill>
                <a:latin typeface="Times New Roman" pitchFamily="18" charset="0"/>
                <a:cs typeface="Times New Roman" pitchFamily="18" charset="0"/>
              </a:rPr>
              <a:t>Constraints</a:t>
            </a:r>
            <a:endParaRPr lang="en-US" dirty="0">
              <a:solidFill>
                <a:srgbClr val="FF0000"/>
              </a:solidFill>
            </a:endParaRPr>
          </a:p>
        </p:txBody>
      </p:sp>
      <p:sp>
        <p:nvSpPr>
          <p:cNvPr id="4" name="Content Placeholder 3"/>
          <p:cNvSpPr>
            <a:spLocks noGrp="1"/>
          </p:cNvSpPr>
          <p:nvPr>
            <p:ph sz="half" idx="2"/>
          </p:nvPr>
        </p:nvSpPr>
        <p:spPr>
          <a:xfrm>
            <a:off x="152400" y="990600"/>
            <a:ext cx="4648200" cy="5715000"/>
          </a:xfrm>
        </p:spPr>
        <p:txBody>
          <a:bodyPr>
            <a:noAutofit/>
          </a:bodyPr>
          <a:lstStyle/>
          <a:p>
            <a:pPr>
              <a:buNone/>
            </a:pPr>
            <a:r>
              <a:rPr lang="en-US" sz="1600" b="1" dirty="0" smtClean="0">
                <a:solidFill>
                  <a:srgbClr val="C00000"/>
                </a:solidFill>
                <a:latin typeface="Times New Roman" pitchFamily="18" charset="0"/>
                <a:cs typeface="Times New Roman" pitchFamily="18" charset="0"/>
              </a:rPr>
              <a:t>Problem in input supply</a:t>
            </a:r>
            <a:endParaRPr lang="en-US" sz="1600" dirty="0" smtClean="0">
              <a:solidFill>
                <a:srgbClr val="C00000"/>
              </a:solidFill>
              <a:latin typeface="Times New Roman" pitchFamily="18" charset="0"/>
              <a:cs typeface="Times New Roman" pitchFamily="18" charset="0"/>
            </a:endParaRPr>
          </a:p>
          <a:p>
            <a:pPr lvl="1"/>
            <a:r>
              <a:rPr lang="en-US" sz="1600" dirty="0" smtClean="0">
                <a:solidFill>
                  <a:srgbClr val="C00000"/>
                </a:solidFill>
                <a:latin typeface="Times New Roman" pitchFamily="18" charset="0"/>
                <a:cs typeface="Times New Roman" pitchFamily="18" charset="0"/>
              </a:rPr>
              <a:t>Improved rams, feed seed, drug supply shortage hamper</a:t>
            </a:r>
          </a:p>
          <a:p>
            <a:pPr lvl="1"/>
            <a:r>
              <a:rPr lang="en-US" sz="1600" dirty="0" smtClean="0">
                <a:solidFill>
                  <a:srgbClr val="C00000"/>
                </a:solidFill>
                <a:latin typeface="Times New Roman" pitchFamily="18" charset="0"/>
                <a:cs typeface="Times New Roman" pitchFamily="18" charset="0"/>
              </a:rPr>
              <a:t>Credit  - high interest, group collateral </a:t>
            </a:r>
          </a:p>
          <a:p>
            <a:pPr>
              <a:buNone/>
            </a:pPr>
            <a:r>
              <a:rPr lang="en-US" sz="1600" b="1" dirty="0" smtClean="0">
                <a:solidFill>
                  <a:srgbClr val="C00000"/>
                </a:solidFill>
                <a:latin typeface="Times New Roman" pitchFamily="18" charset="0"/>
                <a:cs typeface="Times New Roman" pitchFamily="18" charset="0"/>
              </a:rPr>
              <a:t>Production constraints</a:t>
            </a:r>
          </a:p>
          <a:p>
            <a:pPr lvl="1"/>
            <a:r>
              <a:rPr lang="en-US" sz="1600" dirty="0" smtClean="0">
                <a:solidFill>
                  <a:srgbClr val="C00000"/>
                </a:solidFill>
                <a:latin typeface="Times New Roman" pitchFamily="18" charset="0"/>
                <a:cs typeface="Times New Roman" pitchFamily="18" charset="0"/>
              </a:rPr>
              <a:t>Feed shortage and free grazing</a:t>
            </a:r>
          </a:p>
          <a:p>
            <a:pPr lvl="1"/>
            <a:r>
              <a:rPr lang="x-none" sz="1600" smtClean="0">
                <a:solidFill>
                  <a:srgbClr val="C00000"/>
                </a:solidFill>
                <a:latin typeface="Times New Roman" pitchFamily="18" charset="0"/>
                <a:cs typeface="Times New Roman" pitchFamily="18" charset="0"/>
              </a:rPr>
              <a:t>Inadequate livestock health services</a:t>
            </a:r>
            <a:endParaRPr lang="en-US" sz="1600" dirty="0" smtClean="0">
              <a:solidFill>
                <a:srgbClr val="C00000"/>
              </a:solidFill>
              <a:latin typeface="Times New Roman" pitchFamily="18" charset="0"/>
              <a:cs typeface="Times New Roman" pitchFamily="18" charset="0"/>
            </a:endParaRPr>
          </a:p>
          <a:p>
            <a:pPr lvl="1"/>
            <a:r>
              <a:rPr lang="en-US" sz="1600" dirty="0" smtClean="0">
                <a:solidFill>
                  <a:srgbClr val="C00000"/>
                </a:solidFill>
                <a:latin typeface="Times New Roman" pitchFamily="18" charset="0"/>
                <a:cs typeface="Times New Roman" pitchFamily="18" charset="0"/>
              </a:rPr>
              <a:t>Lack of improved breed and forage seed</a:t>
            </a:r>
          </a:p>
          <a:p>
            <a:pPr>
              <a:buNone/>
            </a:pPr>
            <a:r>
              <a:rPr lang="en-US" sz="1600" b="1" dirty="0" smtClean="0">
                <a:solidFill>
                  <a:srgbClr val="C00000"/>
                </a:solidFill>
                <a:latin typeface="Times New Roman" pitchFamily="18" charset="0"/>
                <a:cs typeface="Times New Roman" pitchFamily="18" charset="0"/>
              </a:rPr>
              <a:t>Transportation constraints</a:t>
            </a:r>
          </a:p>
          <a:p>
            <a:pPr lvl="1"/>
            <a:r>
              <a:rPr lang="en-US" sz="1600" dirty="0" smtClean="0">
                <a:solidFill>
                  <a:srgbClr val="C00000"/>
                </a:solidFill>
                <a:latin typeface="Times New Roman" pitchFamily="18" charset="0"/>
                <a:cs typeface="Times New Roman" pitchFamily="18" charset="0"/>
              </a:rPr>
              <a:t>High cost of transportation</a:t>
            </a:r>
            <a:r>
              <a:rPr lang="en-US" sz="1600" b="1" dirty="0" smtClean="0">
                <a:solidFill>
                  <a:srgbClr val="C00000"/>
                </a:solidFill>
                <a:latin typeface="Times New Roman" pitchFamily="18" charset="0"/>
                <a:cs typeface="Times New Roman" pitchFamily="18" charset="0"/>
              </a:rPr>
              <a:t> </a:t>
            </a:r>
          </a:p>
          <a:p>
            <a:pPr>
              <a:buNone/>
            </a:pPr>
            <a:r>
              <a:rPr lang="en-US" sz="1600" b="1" dirty="0" smtClean="0">
                <a:solidFill>
                  <a:srgbClr val="C00000"/>
                </a:solidFill>
                <a:latin typeface="Times New Roman" pitchFamily="18" charset="0"/>
                <a:cs typeface="Times New Roman" pitchFamily="18" charset="0"/>
              </a:rPr>
              <a:t>Market constraints</a:t>
            </a:r>
          </a:p>
          <a:p>
            <a:pPr lvl="1"/>
            <a:r>
              <a:rPr lang="en-US" sz="1600" dirty="0" smtClean="0">
                <a:solidFill>
                  <a:srgbClr val="C00000"/>
                </a:solidFill>
                <a:latin typeface="Times New Roman" pitchFamily="18" charset="0"/>
                <a:cs typeface="Times New Roman" pitchFamily="18" charset="0"/>
              </a:rPr>
              <a:t>Lack of reliable source of mkt information</a:t>
            </a:r>
          </a:p>
          <a:p>
            <a:pPr lvl="1"/>
            <a:r>
              <a:rPr lang="en-US" sz="1600" dirty="0" smtClean="0">
                <a:solidFill>
                  <a:srgbClr val="C00000"/>
                </a:solidFill>
                <a:latin typeface="Times New Roman" pitchFamily="18" charset="0"/>
                <a:cs typeface="Times New Roman" pitchFamily="18" charset="0"/>
              </a:rPr>
              <a:t>Lack of market place and infrastructure</a:t>
            </a:r>
          </a:p>
          <a:p>
            <a:pPr lvl="1"/>
            <a:r>
              <a:rPr lang="en-US" sz="1600" dirty="0" smtClean="0">
                <a:solidFill>
                  <a:srgbClr val="C00000"/>
                </a:solidFill>
                <a:latin typeface="Times New Roman" pitchFamily="18" charset="0"/>
                <a:cs typeface="Times New Roman" pitchFamily="18" charset="0"/>
              </a:rPr>
              <a:t>Seasonality in SS and DD for sheep and feed</a:t>
            </a:r>
          </a:p>
          <a:p>
            <a:pPr>
              <a:buNone/>
            </a:pPr>
            <a:r>
              <a:rPr lang="en-US" sz="1600" b="1" dirty="0" smtClean="0">
                <a:solidFill>
                  <a:srgbClr val="C00000"/>
                </a:solidFill>
                <a:latin typeface="Times New Roman" pitchFamily="18" charset="0"/>
                <a:cs typeface="Times New Roman" pitchFamily="18" charset="0"/>
              </a:rPr>
              <a:t>Institutional and organizational constraints</a:t>
            </a:r>
            <a:endParaRPr lang="en-US" sz="1600" dirty="0" smtClean="0">
              <a:solidFill>
                <a:srgbClr val="C00000"/>
              </a:solidFill>
              <a:latin typeface="Times New Roman" pitchFamily="18" charset="0"/>
              <a:cs typeface="Times New Roman" pitchFamily="18" charset="0"/>
            </a:endParaRPr>
          </a:p>
          <a:p>
            <a:r>
              <a:rPr lang="en-US" sz="1600" dirty="0" smtClean="0">
                <a:solidFill>
                  <a:srgbClr val="C00000"/>
                </a:solidFill>
                <a:latin typeface="Times New Roman" pitchFamily="18" charset="0"/>
                <a:cs typeface="Times New Roman" pitchFamily="18" charset="0"/>
              </a:rPr>
              <a:t>Double taxation </a:t>
            </a:r>
          </a:p>
          <a:p>
            <a:pPr lvl="1"/>
            <a:r>
              <a:rPr lang="en-US" sz="1600" dirty="0" smtClean="0">
                <a:solidFill>
                  <a:srgbClr val="C00000"/>
                </a:solidFill>
                <a:latin typeface="Times New Roman" pitchFamily="18" charset="0"/>
                <a:cs typeface="Times New Roman" pitchFamily="18" charset="0"/>
              </a:rPr>
              <a:t>There is double taxation –at d/t checkpoints</a:t>
            </a:r>
          </a:p>
          <a:p>
            <a:r>
              <a:rPr lang="en-US" sz="1600" dirty="0" smtClean="0">
                <a:solidFill>
                  <a:srgbClr val="C00000"/>
                </a:solidFill>
                <a:latin typeface="Times New Roman" pitchFamily="18" charset="0"/>
                <a:cs typeface="Times New Roman" pitchFamily="18" charset="0"/>
              </a:rPr>
              <a:t>Lack of sheep and feed trader cooperatives</a:t>
            </a:r>
          </a:p>
          <a:p>
            <a:r>
              <a:rPr lang="en-US" sz="1600" dirty="0" smtClean="0">
                <a:solidFill>
                  <a:srgbClr val="C00000"/>
                </a:solidFill>
                <a:latin typeface="Times New Roman" pitchFamily="18" charset="0"/>
                <a:cs typeface="Times New Roman" pitchFamily="18" charset="0"/>
              </a:rPr>
              <a:t>In adequate training (Skills and knowledge)</a:t>
            </a:r>
            <a:endParaRPr lang="en-US" sz="1600" dirty="0">
              <a:solidFill>
                <a:srgbClr val="C00000"/>
              </a:solidFill>
            </a:endParaRPr>
          </a:p>
        </p:txBody>
      </p:sp>
      <p:sp>
        <p:nvSpPr>
          <p:cNvPr id="5" name="Text Placeholder 4"/>
          <p:cNvSpPr>
            <a:spLocks noGrp="1"/>
          </p:cNvSpPr>
          <p:nvPr>
            <p:ph type="body" sz="quarter" idx="3"/>
          </p:nvPr>
        </p:nvSpPr>
        <p:spPr>
          <a:xfrm>
            <a:off x="4572000" y="533400"/>
            <a:ext cx="4041775" cy="533400"/>
          </a:xfrm>
        </p:spPr>
        <p:txBody>
          <a:bodyPr/>
          <a:lstStyle/>
          <a:p>
            <a:pPr algn="ctr"/>
            <a:r>
              <a:rPr lang="en-US" dirty="0" smtClean="0">
                <a:solidFill>
                  <a:srgbClr val="00B050"/>
                </a:solidFill>
                <a:latin typeface="Times New Roman" pitchFamily="18" charset="0"/>
                <a:cs typeface="Times New Roman" pitchFamily="18" charset="0"/>
              </a:rPr>
              <a:t>Opportunity</a:t>
            </a:r>
            <a:r>
              <a:rPr lang="en-US" dirty="0" smtClean="0">
                <a:solidFill>
                  <a:srgbClr val="0000FF"/>
                </a:solidFill>
                <a:latin typeface="Times New Roman" pitchFamily="18" charset="0"/>
                <a:cs typeface="Times New Roman" pitchFamily="18" charset="0"/>
              </a:rPr>
              <a:t> </a:t>
            </a:r>
            <a:endParaRPr lang="en-US" dirty="0"/>
          </a:p>
        </p:txBody>
      </p:sp>
      <p:sp>
        <p:nvSpPr>
          <p:cNvPr id="6" name="Content Placeholder 5"/>
          <p:cNvSpPr>
            <a:spLocks noGrp="1"/>
          </p:cNvSpPr>
          <p:nvPr>
            <p:ph sz="quarter" idx="4"/>
          </p:nvPr>
        </p:nvSpPr>
        <p:spPr>
          <a:xfrm>
            <a:off x="4800600" y="1143000"/>
            <a:ext cx="4191000" cy="5257800"/>
          </a:xfrm>
        </p:spPr>
        <p:txBody>
          <a:bodyPr>
            <a:normAutofit fontScale="92500"/>
          </a:bodyPr>
          <a:lstStyle/>
          <a:p>
            <a:pPr>
              <a:lnSpc>
                <a:spcPct val="160000"/>
              </a:lnSpc>
              <a:buBlip>
                <a:blip r:embed="rId2"/>
              </a:buBlip>
            </a:pPr>
            <a:r>
              <a:rPr lang="en-US" sz="1800" dirty="0" smtClean="0">
                <a:solidFill>
                  <a:srgbClr val="00B050"/>
                </a:solidFill>
                <a:latin typeface="Times New Roman" pitchFamily="18" charset="0"/>
                <a:cs typeface="Times New Roman" pitchFamily="18" charset="0"/>
              </a:rPr>
              <a:t>An increasingly high demand for sheep meat and animal feed in local markets </a:t>
            </a:r>
          </a:p>
          <a:p>
            <a:pPr>
              <a:lnSpc>
                <a:spcPct val="160000"/>
              </a:lnSpc>
              <a:buBlip>
                <a:blip r:embed="rId2"/>
              </a:buBlip>
            </a:pPr>
            <a:r>
              <a:rPr lang="en-US" sz="1800" dirty="0" smtClean="0">
                <a:solidFill>
                  <a:srgbClr val="00B050"/>
                </a:solidFill>
                <a:latin typeface="Times New Roman" pitchFamily="18" charset="0"/>
                <a:cs typeface="Times New Roman" pitchFamily="18" charset="0"/>
              </a:rPr>
              <a:t>Government's commitment and support to increase export of meat</a:t>
            </a:r>
          </a:p>
          <a:p>
            <a:pPr>
              <a:lnSpc>
                <a:spcPct val="160000"/>
              </a:lnSpc>
              <a:buBlip>
                <a:blip r:embed="rId2"/>
              </a:buBlip>
            </a:pPr>
            <a:r>
              <a:rPr lang="en-US" sz="1800" dirty="0" smtClean="0">
                <a:solidFill>
                  <a:srgbClr val="00B050"/>
                </a:solidFill>
                <a:latin typeface="Times New Roman" pitchFamily="18" charset="0"/>
                <a:cs typeface="Times New Roman" pitchFamily="18" charset="0"/>
              </a:rPr>
              <a:t>The establishment of Livestock Development and Health Agency</a:t>
            </a:r>
          </a:p>
          <a:p>
            <a:pPr>
              <a:lnSpc>
                <a:spcPct val="160000"/>
              </a:lnSpc>
              <a:buBlip>
                <a:blip r:embed="rId2"/>
              </a:buBlip>
            </a:pPr>
            <a:r>
              <a:rPr lang="en-US" sz="1800" dirty="0" smtClean="0">
                <a:solidFill>
                  <a:srgbClr val="00B050"/>
                </a:solidFill>
                <a:latin typeface="Times New Roman" pitchFamily="18" charset="0"/>
                <a:cs typeface="Times New Roman" pitchFamily="18" charset="0"/>
              </a:rPr>
              <a:t>Individuals engaged in fattening practice</a:t>
            </a:r>
          </a:p>
          <a:p>
            <a:pPr>
              <a:lnSpc>
                <a:spcPct val="160000"/>
              </a:lnSpc>
              <a:buBlip>
                <a:blip r:embed="rId2"/>
              </a:buBlip>
            </a:pPr>
            <a:r>
              <a:rPr lang="en-US" sz="1800" dirty="0" smtClean="0">
                <a:solidFill>
                  <a:srgbClr val="00B050"/>
                </a:solidFill>
                <a:latin typeface="Times New Roman" pitchFamily="18" charset="0"/>
                <a:cs typeface="Times New Roman" pitchFamily="18" charset="0"/>
              </a:rPr>
              <a:t>Farmers Awareness increasing</a:t>
            </a:r>
          </a:p>
          <a:p>
            <a:pPr>
              <a:lnSpc>
                <a:spcPct val="160000"/>
              </a:lnSpc>
              <a:buBlip>
                <a:blip r:embed="rId2"/>
              </a:buBlip>
            </a:pPr>
            <a:r>
              <a:rPr lang="en-US" sz="1800" dirty="0" smtClean="0">
                <a:solidFill>
                  <a:srgbClr val="00B050"/>
                </a:solidFill>
                <a:latin typeface="Times New Roman" pitchFamily="18" charset="0"/>
                <a:cs typeface="Times New Roman" pitchFamily="18" charset="0"/>
              </a:rPr>
              <a:t>Transport access to the main market</a:t>
            </a:r>
          </a:p>
          <a:p>
            <a:pPr>
              <a:lnSpc>
                <a:spcPct val="160000"/>
              </a:lnSpc>
              <a:buBlip>
                <a:blip r:embed="rId2"/>
              </a:buBlip>
            </a:pPr>
            <a:r>
              <a:rPr lang="en-US" sz="1800" dirty="0" smtClean="0">
                <a:solidFill>
                  <a:srgbClr val="00B050"/>
                </a:solidFill>
                <a:latin typeface="Times New Roman" pitchFamily="18" charset="0"/>
                <a:cs typeface="Times New Roman" pitchFamily="18" charset="0"/>
              </a:rPr>
              <a:t>High demand in Export meat</a:t>
            </a:r>
          </a:p>
          <a:p>
            <a:pPr>
              <a:lnSpc>
                <a:spcPct val="160000"/>
              </a:lnSpc>
              <a:buBlip>
                <a:blip r:embed="rId2"/>
              </a:buBlip>
            </a:pPr>
            <a:r>
              <a:rPr lang="en-US" sz="1800" dirty="0" smtClean="0">
                <a:solidFill>
                  <a:srgbClr val="00B050"/>
                </a:solidFill>
                <a:latin typeface="Times New Roman" pitchFamily="18" charset="0"/>
                <a:cs typeface="Times New Roman" pitchFamily="18" charset="0"/>
              </a:rPr>
              <a:t>Increase in number of export abattoirs</a:t>
            </a:r>
            <a:endParaRPr lang="en-US" sz="1800" dirty="0"/>
          </a:p>
        </p:txBody>
      </p:sp>
      <p:sp>
        <p:nvSpPr>
          <p:cNvPr id="7" name="Slide Number Placeholder 6"/>
          <p:cNvSpPr>
            <a:spLocks noGrp="1"/>
          </p:cNvSpPr>
          <p:nvPr>
            <p:ph type="sldNum" sz="quarter" idx="12"/>
          </p:nvPr>
        </p:nvSpPr>
        <p:spPr/>
        <p:txBody>
          <a:bodyPr/>
          <a:lstStyle/>
          <a:p>
            <a:fld id="{484B812E-06FF-492C-9113-A8FEB8613C7C}" type="slidenum">
              <a:rPr lang="en-US" smtClean="0"/>
              <a:pPr/>
              <a:t>11</a:t>
            </a:fld>
            <a:endParaRPr lang="en-US"/>
          </a:p>
        </p:txBody>
      </p:sp>
      <p:pic>
        <p:nvPicPr>
          <p:cNvPr id="8" name="Picture 3" descr="D:\My Pictures\logos\ARARI_logo.jpg"/>
          <p:cNvPicPr>
            <a:picLocks noChangeAspect="1" noChangeArrowheads="1"/>
          </p:cNvPicPr>
          <p:nvPr/>
        </p:nvPicPr>
        <p:blipFill>
          <a:blip r:embed="rId3" cstate="email"/>
          <a:srcRect/>
          <a:stretch>
            <a:fillRect/>
          </a:stretch>
        </p:blipFill>
        <p:spPr bwMode="auto">
          <a:xfrm>
            <a:off x="8458200" y="0"/>
            <a:ext cx="685800" cy="61614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D:\My Pictures\logos\ARARI_logo.jpg"/>
          <p:cNvPicPr>
            <a:picLocks noChangeAspect="1" noChangeArrowheads="1"/>
          </p:cNvPicPr>
          <p:nvPr/>
        </p:nvPicPr>
        <p:blipFill>
          <a:blip r:embed="rId2" cstate="email"/>
          <a:srcRect/>
          <a:stretch>
            <a:fillRect/>
          </a:stretch>
        </p:blipFill>
        <p:spPr bwMode="auto">
          <a:xfrm>
            <a:off x="8458200" y="0"/>
            <a:ext cx="685800" cy="616148"/>
          </a:xfrm>
          <a:prstGeom prst="rect">
            <a:avLst/>
          </a:prstGeom>
          <a:noFill/>
          <a:ln w="9525">
            <a:noFill/>
            <a:miter lim="800000"/>
            <a:headEnd/>
            <a:tailEnd/>
          </a:ln>
        </p:spPr>
      </p:pic>
      <p:sp>
        <p:nvSpPr>
          <p:cNvPr id="2" name="Title 1"/>
          <p:cNvSpPr>
            <a:spLocks noGrp="1"/>
          </p:cNvSpPr>
          <p:nvPr>
            <p:ph type="title"/>
          </p:nvPr>
        </p:nvSpPr>
        <p:spPr>
          <a:xfrm>
            <a:off x="457200" y="0"/>
            <a:ext cx="8229600" cy="411162"/>
          </a:xfrm>
        </p:spPr>
        <p:txBody>
          <a:bodyPr>
            <a:normAutofit fontScale="90000"/>
          </a:bodyPr>
          <a:lstStyle/>
          <a:p>
            <a:pPr algn="l"/>
            <a:r>
              <a:rPr lang="en-US" sz="3200" b="1" dirty="0">
                <a:solidFill>
                  <a:srgbClr val="0000FF"/>
                </a:solidFill>
                <a:latin typeface="Times New Roman" pitchFamily="18" charset="0"/>
                <a:cs typeface="Times New Roman" pitchFamily="18" charset="0"/>
              </a:rPr>
              <a:t>Conclusion </a:t>
            </a:r>
            <a:endParaRPr lang="en-US" dirty="0">
              <a:solidFill>
                <a:srgbClr val="0000FF"/>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457200"/>
            <a:ext cx="8763000" cy="5943600"/>
          </a:xfrm>
        </p:spPr>
        <p:txBody>
          <a:bodyPr>
            <a:normAutofit fontScale="25000" lnSpcReduction="20000"/>
          </a:bodyPr>
          <a:lstStyle/>
          <a:p>
            <a:pPr algn="just">
              <a:buBlip>
                <a:blip r:embed="rId3"/>
              </a:buBlip>
            </a:pPr>
            <a:r>
              <a:rPr lang="en-US" sz="8000" dirty="0" smtClean="0">
                <a:latin typeface="Times New Roman" pitchFamily="18" charset="0"/>
                <a:cs typeface="Times New Roman" pitchFamily="18" charset="0"/>
              </a:rPr>
              <a:t>The District is known to be drought prone and the sale rate is highest during crop failures and before harvest of staple food crops. Hence in these household sheep are considered as the major farm buffering assets.</a:t>
            </a:r>
          </a:p>
          <a:p>
            <a:pPr algn="just">
              <a:buBlip>
                <a:blip r:embed="rId3"/>
              </a:buBlip>
            </a:pPr>
            <a:endParaRPr lang="en-US" sz="8000" dirty="0" smtClean="0">
              <a:latin typeface="Times New Roman" pitchFamily="18" charset="0"/>
              <a:cs typeface="Times New Roman" pitchFamily="18" charset="0"/>
            </a:endParaRPr>
          </a:p>
          <a:p>
            <a:pPr algn="just">
              <a:buBlip>
                <a:blip r:embed="rId3"/>
              </a:buBlip>
            </a:pPr>
            <a:r>
              <a:rPr lang="en-US" sz="8000" dirty="0" smtClean="0">
                <a:latin typeface="Times New Roman" pitchFamily="18" charset="0"/>
                <a:cs typeface="Times New Roman" pitchFamily="18" charset="0"/>
              </a:rPr>
              <a:t>Nearly all of the respondents rear sheep for subsistence and to generate income. </a:t>
            </a:r>
          </a:p>
          <a:p>
            <a:pPr algn="just">
              <a:buNone/>
            </a:pPr>
            <a:endParaRPr lang="en-US" sz="8000" dirty="0" smtClean="0">
              <a:latin typeface="Times New Roman" pitchFamily="18" charset="0"/>
              <a:cs typeface="Times New Roman" pitchFamily="18" charset="0"/>
            </a:endParaRPr>
          </a:p>
          <a:p>
            <a:pPr algn="just">
              <a:buBlip>
                <a:blip r:embed="rId3"/>
              </a:buBlip>
            </a:pPr>
            <a:r>
              <a:rPr lang="en-US" sz="8000" dirty="0" smtClean="0">
                <a:latin typeface="Times New Roman" pitchFamily="18" charset="0"/>
                <a:cs typeface="Times New Roman" pitchFamily="18" charset="0"/>
              </a:rPr>
              <a:t>Smallholder farmers are the main suppliers of the animal and sale at any time when immediate income is required. </a:t>
            </a:r>
          </a:p>
          <a:p>
            <a:pPr algn="just">
              <a:buBlip>
                <a:blip r:embed="rId3"/>
              </a:buBlip>
            </a:pPr>
            <a:endParaRPr lang="en-US" sz="8000" dirty="0" smtClean="0">
              <a:latin typeface="Times New Roman" pitchFamily="18" charset="0"/>
              <a:cs typeface="Times New Roman" pitchFamily="18" charset="0"/>
            </a:endParaRPr>
          </a:p>
          <a:p>
            <a:pPr lvl="0" algn="just">
              <a:buBlip>
                <a:blip r:embed="rId3"/>
              </a:buBlip>
            </a:pPr>
            <a:r>
              <a:rPr lang="en-US" sz="8000" dirty="0" smtClean="0">
                <a:latin typeface="Times New Roman" pitchFamily="18" charset="0"/>
                <a:cs typeface="Times New Roman" pitchFamily="18" charset="0"/>
              </a:rPr>
              <a:t>Information on markets quantitative aspects (supply, demand, prices, producer and consumer behavior) are not adequately known. </a:t>
            </a:r>
          </a:p>
          <a:p>
            <a:pPr algn="just">
              <a:buNone/>
            </a:pPr>
            <a:endParaRPr lang="en-US" sz="8000" dirty="0" smtClean="0">
              <a:latin typeface="Times New Roman" pitchFamily="18" charset="0"/>
              <a:cs typeface="Times New Roman" pitchFamily="18" charset="0"/>
            </a:endParaRPr>
          </a:p>
          <a:p>
            <a:pPr algn="just">
              <a:buBlip>
                <a:blip r:embed="rId3"/>
              </a:buBlip>
            </a:pPr>
            <a:r>
              <a:rPr lang="en-US" sz="8000" dirty="0" smtClean="0">
                <a:latin typeface="Times New Roman" pitchFamily="18" charset="0"/>
                <a:cs typeface="Times New Roman" pitchFamily="18" charset="0"/>
              </a:rPr>
              <a:t>Major sheep feeds obtained from grazing on crop stubble, private pasture, road side, communal pasture, weeds, tillers and fillers. </a:t>
            </a:r>
          </a:p>
          <a:p>
            <a:pPr algn="just">
              <a:buNone/>
            </a:pPr>
            <a:endParaRPr lang="en-US" sz="8000" dirty="0" smtClean="0">
              <a:latin typeface="Times New Roman" pitchFamily="18" charset="0"/>
              <a:cs typeface="Times New Roman" pitchFamily="18" charset="0"/>
            </a:endParaRPr>
          </a:p>
          <a:p>
            <a:pPr algn="just">
              <a:buBlip>
                <a:blip r:embed="rId3"/>
              </a:buBlip>
            </a:pPr>
            <a:r>
              <a:rPr lang="en-US" sz="8000" dirty="0" smtClean="0">
                <a:latin typeface="Times New Roman" pitchFamily="18" charset="0"/>
                <a:cs typeface="Times New Roman" pitchFamily="18" charset="0"/>
              </a:rPr>
              <a:t>Feed availability largely depends on the season of the year when lands are covered with either </a:t>
            </a:r>
            <a:r>
              <a:rPr lang="en-US" sz="8000" i="1" dirty="0" err="1" smtClean="0">
                <a:latin typeface="Times New Roman" pitchFamily="18" charset="0"/>
                <a:cs typeface="Times New Roman" pitchFamily="18" charset="0"/>
              </a:rPr>
              <a:t>Meher</a:t>
            </a:r>
            <a:r>
              <a:rPr lang="en-US" sz="8000" i="1" dirty="0" smtClean="0">
                <a:latin typeface="Times New Roman" pitchFamily="18" charset="0"/>
                <a:cs typeface="Times New Roman" pitchFamily="18" charset="0"/>
              </a:rPr>
              <a:t> </a:t>
            </a:r>
            <a:r>
              <a:rPr lang="en-US" sz="8000" dirty="0" smtClean="0">
                <a:latin typeface="Times New Roman" pitchFamily="18" charset="0"/>
                <a:cs typeface="Times New Roman" pitchFamily="18" charset="0"/>
              </a:rPr>
              <a:t>or </a:t>
            </a:r>
            <a:r>
              <a:rPr lang="en-US" sz="8000" i="1" dirty="0" err="1" smtClean="0">
                <a:latin typeface="Times New Roman" pitchFamily="18" charset="0"/>
                <a:cs typeface="Times New Roman" pitchFamily="18" charset="0"/>
              </a:rPr>
              <a:t>Belg</a:t>
            </a:r>
            <a:r>
              <a:rPr lang="en-US" sz="8000" i="1" dirty="0" smtClean="0">
                <a:latin typeface="Times New Roman" pitchFamily="18" charset="0"/>
                <a:cs typeface="Times New Roman" pitchFamily="18" charset="0"/>
              </a:rPr>
              <a:t> </a:t>
            </a:r>
            <a:r>
              <a:rPr lang="en-US" sz="8000" dirty="0" smtClean="0">
                <a:latin typeface="Times New Roman" pitchFamily="18" charset="0"/>
                <a:cs typeface="Times New Roman" pitchFamily="18" charset="0"/>
              </a:rPr>
              <a:t>season crops. </a:t>
            </a:r>
          </a:p>
          <a:p>
            <a:pPr algn="just">
              <a:buBlip>
                <a:blip r:embed="rId3"/>
              </a:buBlip>
            </a:pPr>
            <a:endParaRPr lang="en-US" sz="8000" dirty="0" smtClean="0">
              <a:latin typeface="Times New Roman" pitchFamily="18" charset="0"/>
              <a:cs typeface="Times New Roman" pitchFamily="18" charset="0"/>
            </a:endParaRPr>
          </a:p>
          <a:p>
            <a:pPr algn="just">
              <a:buBlip>
                <a:blip r:embed="rId3"/>
              </a:buBlip>
            </a:pPr>
            <a:r>
              <a:rPr lang="en-US" sz="8000" dirty="0" smtClean="0">
                <a:latin typeface="Times New Roman" pitchFamily="18" charset="0"/>
                <a:cs typeface="Times New Roman" pitchFamily="18" charset="0"/>
              </a:rPr>
              <a:t>Optimum utilization of seasonal available feeds through preservation of crop residues and grasses and strategic supplementation with low cost alternatives like development of improved forage is vital to balance seasonal feed supply and animal requirements.</a:t>
            </a:r>
          </a:p>
          <a:p>
            <a:pPr algn="just"/>
            <a:endParaRPr lang="en-US" sz="44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484B812E-06FF-492C-9113-A8FEB8613C7C}" type="slidenum">
              <a:rPr lang="en-US" smtClean="0"/>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D:\My Pictures\logos\ARARI_logo.jpg"/>
          <p:cNvPicPr>
            <a:picLocks noChangeAspect="1" noChangeArrowheads="1"/>
          </p:cNvPicPr>
          <p:nvPr/>
        </p:nvPicPr>
        <p:blipFill>
          <a:blip r:embed="rId2" cstate="email"/>
          <a:srcRect/>
          <a:stretch>
            <a:fillRect/>
          </a:stretch>
        </p:blipFill>
        <p:spPr bwMode="auto">
          <a:xfrm>
            <a:off x="8458200" y="0"/>
            <a:ext cx="685800" cy="616148"/>
          </a:xfrm>
          <a:prstGeom prst="rect">
            <a:avLst/>
          </a:prstGeom>
          <a:noFill/>
          <a:ln w="9525">
            <a:noFill/>
            <a:miter lim="800000"/>
            <a:headEnd/>
            <a:tailEnd/>
          </a:ln>
        </p:spPr>
      </p:pic>
      <p:sp>
        <p:nvSpPr>
          <p:cNvPr id="2" name="Title 1"/>
          <p:cNvSpPr>
            <a:spLocks noGrp="1"/>
          </p:cNvSpPr>
          <p:nvPr>
            <p:ph type="title"/>
          </p:nvPr>
        </p:nvSpPr>
        <p:spPr>
          <a:xfrm>
            <a:off x="457200" y="0"/>
            <a:ext cx="8229600" cy="563562"/>
          </a:xfrm>
        </p:spPr>
        <p:txBody>
          <a:bodyPr>
            <a:normAutofit fontScale="90000"/>
          </a:bodyPr>
          <a:lstStyle/>
          <a:p>
            <a:pPr algn="l"/>
            <a:r>
              <a:rPr lang="en-US" sz="3200" b="1" dirty="0">
                <a:solidFill>
                  <a:srgbClr val="0000FF"/>
                </a:solidFill>
                <a:latin typeface="Times New Roman" pitchFamily="18" charset="0"/>
                <a:cs typeface="Times New Roman" pitchFamily="18" charset="0"/>
              </a:rPr>
              <a:t>Way for wards</a:t>
            </a:r>
            <a:endParaRPr lang="en-US" sz="3200" dirty="0">
              <a:solidFill>
                <a:srgbClr val="0000FF"/>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484B812E-06FF-492C-9113-A8FEB8613C7C}" type="slidenum">
              <a:rPr lang="en-US" smtClean="0"/>
              <a:pPr/>
              <a:t>13</a:t>
            </a:fld>
            <a:endParaRPr lang="en-US"/>
          </a:p>
        </p:txBody>
      </p:sp>
      <p:sp>
        <p:nvSpPr>
          <p:cNvPr id="6" name="Content Placeholder 5"/>
          <p:cNvSpPr>
            <a:spLocks noGrp="1"/>
          </p:cNvSpPr>
          <p:nvPr>
            <p:ph idx="1"/>
          </p:nvPr>
        </p:nvSpPr>
        <p:spPr>
          <a:xfrm>
            <a:off x="152400" y="457200"/>
            <a:ext cx="8839200" cy="6248400"/>
          </a:xfrm>
        </p:spPr>
        <p:txBody>
          <a:bodyPr>
            <a:noAutofit/>
          </a:bodyPr>
          <a:lstStyle/>
          <a:p>
            <a:pPr lvl="0" algn="just">
              <a:buBlip>
                <a:blip r:embed="rId3"/>
              </a:buBlip>
            </a:pPr>
            <a:r>
              <a:rPr lang="en-US" sz="2000" dirty="0" smtClean="0">
                <a:latin typeface="Times New Roman" pitchFamily="18" charset="0"/>
                <a:cs typeface="Times New Roman" pitchFamily="18" charset="0"/>
              </a:rPr>
              <a:t>Intervention works needs to correspond to the household flock holdings, best bred but small flock size.</a:t>
            </a:r>
          </a:p>
          <a:p>
            <a:pPr algn="just">
              <a:buNone/>
            </a:pPr>
            <a:endParaRPr lang="en-US" sz="2000" dirty="0" smtClean="0">
              <a:latin typeface="Times New Roman" pitchFamily="18" charset="0"/>
              <a:cs typeface="Times New Roman" pitchFamily="18" charset="0"/>
            </a:endParaRPr>
          </a:p>
          <a:p>
            <a:pPr lvl="0" algn="just">
              <a:buBlip>
                <a:blip r:embed="rId3"/>
              </a:buBlip>
            </a:pPr>
            <a:r>
              <a:rPr lang="en-US" sz="2000" dirty="0" smtClean="0">
                <a:latin typeface="Times New Roman" pitchFamily="18" charset="0"/>
                <a:cs typeface="Times New Roman" pitchFamily="18" charset="0"/>
              </a:rPr>
              <a:t>Household level sheep fattening managements is extensive through extended period using generous inputs. Research needs to provide information on efficient and economic utilization of the available resources.</a:t>
            </a:r>
          </a:p>
          <a:p>
            <a:pPr algn="just">
              <a:buNone/>
            </a:pPr>
            <a:endParaRPr lang="en-US" sz="2000" dirty="0" smtClean="0">
              <a:latin typeface="Times New Roman" pitchFamily="18" charset="0"/>
              <a:cs typeface="Times New Roman" pitchFamily="18" charset="0"/>
            </a:endParaRPr>
          </a:p>
          <a:p>
            <a:pPr lvl="0" algn="just">
              <a:buBlip>
                <a:blip r:embed="rId3"/>
              </a:buBlip>
            </a:pPr>
            <a:r>
              <a:rPr lang="en-US" sz="2000" dirty="0" smtClean="0">
                <a:latin typeface="Times New Roman" pitchFamily="18" charset="0"/>
                <a:cs typeface="Times New Roman" pitchFamily="18" charset="0"/>
              </a:rPr>
              <a:t>Quantitative aspects of marketing (supply, demand, prices, producer and consumer behavior) require prompt further investigation to provide complete marketing information. </a:t>
            </a:r>
          </a:p>
          <a:p>
            <a:pPr algn="just">
              <a:buNone/>
            </a:pPr>
            <a:endParaRPr lang="en-US" sz="2000" dirty="0" smtClean="0">
              <a:latin typeface="Times New Roman" pitchFamily="18" charset="0"/>
              <a:cs typeface="Times New Roman" pitchFamily="18" charset="0"/>
            </a:endParaRPr>
          </a:p>
          <a:p>
            <a:pPr lvl="0" algn="just">
              <a:buBlip>
                <a:blip r:embed="rId3"/>
              </a:buBlip>
            </a:pPr>
            <a:r>
              <a:rPr lang="en-US" sz="2000" dirty="0" smtClean="0">
                <a:latin typeface="Times New Roman" pitchFamily="18" charset="0"/>
                <a:cs typeface="Times New Roman" pitchFamily="18" charset="0"/>
              </a:rPr>
              <a:t>The private sector needs to be encouraged in areas of sheep development by generating and availing appropriate information for investment on the potential benefits to be gained from the growing domestic and export markets.</a:t>
            </a:r>
          </a:p>
          <a:p>
            <a:pPr algn="just">
              <a:buNone/>
            </a:pPr>
            <a:endParaRPr lang="en-US" sz="2000" dirty="0" smtClean="0">
              <a:latin typeface="Times New Roman" pitchFamily="18" charset="0"/>
              <a:cs typeface="Times New Roman" pitchFamily="18" charset="0"/>
            </a:endParaRPr>
          </a:p>
          <a:p>
            <a:pPr algn="just">
              <a:buBlip>
                <a:blip r:embed="rId3"/>
              </a:buBlip>
            </a:pPr>
            <a:r>
              <a:rPr lang="en-US" sz="2000" dirty="0" smtClean="0">
                <a:latin typeface="Times New Roman" pitchFamily="18" charset="0"/>
                <a:cs typeface="Times New Roman" pitchFamily="18" charset="0"/>
              </a:rPr>
              <a:t>Farmers have to be equipped with the skills of innovative knowledge that can make them improve the management and storages of crop residues and proper supplementations.</a:t>
            </a: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a:bodyPr>
          <a:lstStyle/>
          <a:p>
            <a:pPr algn="l"/>
            <a:r>
              <a:rPr lang="en-US" sz="3200" b="1" dirty="0" smtClean="0">
                <a:solidFill>
                  <a:srgbClr val="0000FF"/>
                </a:solidFill>
                <a:latin typeface="Times New Roman" pitchFamily="18" charset="0"/>
                <a:cs typeface="Times New Roman" pitchFamily="18" charset="0"/>
              </a:rPr>
              <a:t>Lessons learned </a:t>
            </a:r>
            <a:endParaRPr lang="en-US" sz="3200" dirty="0"/>
          </a:p>
        </p:txBody>
      </p:sp>
      <p:sp>
        <p:nvSpPr>
          <p:cNvPr id="3" name="Content Placeholder 2"/>
          <p:cNvSpPr>
            <a:spLocks noGrp="1"/>
          </p:cNvSpPr>
          <p:nvPr>
            <p:ph idx="1"/>
          </p:nvPr>
        </p:nvSpPr>
        <p:spPr>
          <a:xfrm>
            <a:off x="0" y="685800"/>
            <a:ext cx="8839200" cy="5638800"/>
          </a:xfrm>
        </p:spPr>
        <p:txBody>
          <a:bodyPr>
            <a:normAutofit fontScale="25000" lnSpcReduction="20000"/>
          </a:bodyPr>
          <a:lstStyle/>
          <a:p>
            <a:pPr lvl="0" algn="just">
              <a:lnSpc>
                <a:spcPct val="150000"/>
              </a:lnSpc>
              <a:buBlip>
                <a:blip r:embed="rId2"/>
              </a:buBlip>
            </a:pPr>
            <a:r>
              <a:rPr lang="en-US" sz="9600" dirty="0" smtClean="0">
                <a:latin typeface="Times New Roman" pitchFamily="18" charset="0"/>
                <a:cs typeface="Times New Roman" pitchFamily="18" charset="0"/>
              </a:rPr>
              <a:t>Sheep and feed production constraints in the study area are identified. </a:t>
            </a:r>
          </a:p>
          <a:p>
            <a:pPr lvl="0" algn="just">
              <a:lnSpc>
                <a:spcPct val="150000"/>
              </a:lnSpc>
              <a:buBlip>
                <a:blip r:embed="rId2"/>
              </a:buBlip>
            </a:pPr>
            <a:r>
              <a:rPr lang="en-US" sz="9600" dirty="0" smtClean="0">
                <a:latin typeface="Times New Roman" pitchFamily="18" charset="0"/>
                <a:cs typeface="Times New Roman" pitchFamily="18" charset="0"/>
              </a:rPr>
              <a:t>Production intervention should focus in providing improved breeds and forage seeds/seedling  to the area.</a:t>
            </a:r>
          </a:p>
          <a:p>
            <a:pPr algn="just">
              <a:lnSpc>
                <a:spcPct val="150000"/>
              </a:lnSpc>
              <a:buBlip>
                <a:blip r:embed="rId2"/>
              </a:buBlip>
            </a:pPr>
            <a:r>
              <a:rPr lang="en-US" sz="9600" dirty="0" smtClean="0">
                <a:latin typeface="Times New Roman" pitchFamily="18" charset="0"/>
                <a:cs typeface="Times New Roman" pitchFamily="18" charset="0"/>
              </a:rPr>
              <a:t>Major sheep and feed market channels have been identified by this study. </a:t>
            </a:r>
          </a:p>
          <a:p>
            <a:pPr lvl="0" algn="just">
              <a:lnSpc>
                <a:spcPct val="150000"/>
              </a:lnSpc>
              <a:buBlip>
                <a:blip r:embed="rId2"/>
              </a:buBlip>
            </a:pPr>
            <a:r>
              <a:rPr lang="en-US" sz="9600" dirty="0" smtClean="0">
                <a:latin typeface="Times New Roman" pitchFamily="18" charset="0"/>
                <a:cs typeface="Times New Roman" pitchFamily="18" charset="0"/>
              </a:rPr>
              <a:t>Seasonality in supply and demand for sheep and feed are recognized.</a:t>
            </a:r>
          </a:p>
          <a:p>
            <a:pPr lvl="0" algn="just">
              <a:lnSpc>
                <a:spcPct val="150000"/>
              </a:lnSpc>
              <a:buBlip>
                <a:blip r:embed="rId2"/>
              </a:buBlip>
            </a:pPr>
            <a:r>
              <a:rPr lang="en-US" sz="9600" dirty="0" smtClean="0">
                <a:latin typeface="Times New Roman" pitchFamily="18" charset="0"/>
                <a:cs typeface="Times New Roman" pitchFamily="18" charset="0"/>
              </a:rPr>
              <a:t>Sheep and feed marketing will remain to local markets where there are no formal market information and with very little infrastructure. </a:t>
            </a:r>
          </a:p>
          <a:p>
            <a:pPr lvl="0" algn="just">
              <a:lnSpc>
                <a:spcPct val="150000"/>
              </a:lnSpc>
              <a:buBlip>
                <a:blip r:embed="rId2"/>
              </a:buBlip>
            </a:pPr>
            <a:endParaRPr lang="en-US" sz="9600" dirty="0" smtClean="0">
              <a:latin typeface="Times New Roman" pitchFamily="18" charset="0"/>
              <a:cs typeface="Times New Roman" pitchFamily="18" charset="0"/>
            </a:endParaRPr>
          </a:p>
          <a:p>
            <a:pPr>
              <a:buBlip>
                <a:blip r:embed="rId2"/>
              </a:buBlip>
            </a:pPr>
            <a:endParaRPr lang="en-US" dirty="0"/>
          </a:p>
        </p:txBody>
      </p:sp>
      <p:sp>
        <p:nvSpPr>
          <p:cNvPr id="4" name="Slide Number Placeholder 3"/>
          <p:cNvSpPr>
            <a:spLocks noGrp="1"/>
          </p:cNvSpPr>
          <p:nvPr>
            <p:ph type="sldNum" sz="quarter" idx="12"/>
          </p:nvPr>
        </p:nvSpPr>
        <p:spPr/>
        <p:txBody>
          <a:bodyPr/>
          <a:lstStyle/>
          <a:p>
            <a:fld id="{484B812E-06FF-492C-9113-A8FEB8613C7C}" type="slidenum">
              <a:rPr lang="en-US" smtClean="0"/>
              <a:pPr/>
              <a:t>14</a:t>
            </a:fld>
            <a:endParaRPr lang="en-US"/>
          </a:p>
        </p:txBody>
      </p:sp>
      <p:pic>
        <p:nvPicPr>
          <p:cNvPr id="5" name="Picture 3" descr="D:\My Pictures\logos\ARARI_logo.jpg"/>
          <p:cNvPicPr>
            <a:picLocks noChangeAspect="1" noChangeArrowheads="1"/>
          </p:cNvPicPr>
          <p:nvPr/>
        </p:nvPicPr>
        <p:blipFill>
          <a:blip r:embed="rId3" cstate="email"/>
          <a:srcRect/>
          <a:stretch>
            <a:fillRect/>
          </a:stretch>
        </p:blipFill>
        <p:spPr bwMode="auto">
          <a:xfrm>
            <a:off x="8458200" y="0"/>
            <a:ext cx="685800" cy="61614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84B812E-06FF-492C-9113-A8FEB8613C7C}" type="slidenum">
              <a:rPr lang="en-US" smtClean="0"/>
              <a:pPr/>
              <a:t>15</a:t>
            </a:fld>
            <a:endParaRPr lang="en-US"/>
          </a:p>
        </p:txBody>
      </p:sp>
      <p:pic>
        <p:nvPicPr>
          <p:cNvPr id="9218" name="Picture 2" descr="C:\Users\toshiba\Desktop\ELF_VCA\001_photos\Lemma\DSC03080.JPG"/>
          <p:cNvPicPr>
            <a:picLocks noGrp="1" noChangeAspect="1" noChangeArrowheads="1"/>
          </p:cNvPicPr>
          <p:nvPr>
            <p:ph idx="1"/>
          </p:nvPr>
        </p:nvPicPr>
        <p:blipFill>
          <a:blip r:embed="rId2" cstate="email"/>
          <a:srcRect/>
          <a:stretch>
            <a:fillRect/>
          </a:stretch>
        </p:blipFill>
        <p:spPr bwMode="auto">
          <a:xfrm>
            <a:off x="0" y="1843087"/>
            <a:ext cx="8915400" cy="5014913"/>
          </a:xfrm>
          <a:prstGeom prst="ellipse">
            <a:avLst/>
          </a:prstGeom>
          <a:ln>
            <a:noFill/>
          </a:ln>
          <a:effectLst>
            <a:softEdge rad="112500"/>
          </a:effectLst>
        </p:spPr>
      </p:pic>
      <p:grpSp>
        <p:nvGrpSpPr>
          <p:cNvPr id="12" name="Group 11"/>
          <p:cNvGrpSpPr/>
          <p:nvPr/>
        </p:nvGrpSpPr>
        <p:grpSpPr>
          <a:xfrm>
            <a:off x="3048000" y="152400"/>
            <a:ext cx="4267200" cy="2057400"/>
            <a:chOff x="3429000" y="533400"/>
            <a:chExt cx="3352800" cy="1752600"/>
          </a:xfrm>
        </p:grpSpPr>
        <p:sp>
          <p:nvSpPr>
            <p:cNvPr id="9219" name="AutoShape 3"/>
            <p:cNvSpPr>
              <a:spLocks noChangeArrowheads="1"/>
            </p:cNvSpPr>
            <p:nvPr/>
          </p:nvSpPr>
          <p:spPr bwMode="auto">
            <a:xfrm>
              <a:off x="3429000" y="533400"/>
              <a:ext cx="3352800" cy="1752600"/>
            </a:xfrm>
            <a:prstGeom prst="cloudCallout">
              <a:avLst>
                <a:gd name="adj1" fmla="val -43750"/>
                <a:gd name="adj2" fmla="val 70000"/>
              </a:avLst>
            </a:prstGeom>
            <a:solidFill>
              <a:schemeClr val="bg1"/>
            </a:solidFill>
            <a:ln w="12700">
              <a:solidFill>
                <a:srgbClr val="F79646"/>
              </a:solidFill>
              <a:round/>
              <a:headEnd/>
              <a:tailEnd/>
            </a:ln>
            <a:effectLst>
              <a:outerShdw dist="28398" dir="3806097" algn="ctr" rotWithShape="0">
                <a:srgbClr val="974706"/>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Box 10"/>
            <p:cNvSpPr txBox="1"/>
            <p:nvPr/>
          </p:nvSpPr>
          <p:spPr>
            <a:xfrm>
              <a:off x="3962400" y="685800"/>
              <a:ext cx="2438400" cy="1389554"/>
            </a:xfrm>
            <a:prstGeom prst="rect">
              <a:avLst/>
            </a:prstGeom>
            <a:noFill/>
          </p:spPr>
          <p:txBody>
            <a:bodyPr wrap="square" rtlCol="0">
              <a:spAutoFit/>
            </a:bodyPr>
            <a:lstStyle/>
            <a:p>
              <a:pPr lvl="0" algn="ctr">
                <a:spcBef>
                  <a:spcPct val="0"/>
                </a:spcBef>
                <a:defRPr/>
              </a:pPr>
              <a:r>
                <a:rPr lang="en-US" sz="4000" dirty="0" smtClean="0">
                  <a:solidFill>
                    <a:srgbClr val="0000FF"/>
                  </a:solidFill>
                  <a:latin typeface="Times New Roman" pitchFamily="18" charset="0"/>
                  <a:cs typeface="Times New Roman" pitchFamily="18" charset="0"/>
                </a:rPr>
                <a:t>“Thank you”</a:t>
              </a:r>
            </a:p>
            <a:p>
              <a:pPr lvl="0" algn="ctr">
                <a:spcBef>
                  <a:spcPct val="0"/>
                </a:spcBef>
                <a:defRPr/>
              </a:pPr>
              <a:r>
                <a:rPr lang="en-US" sz="3200" dirty="0" smtClean="0">
                  <a:solidFill>
                    <a:srgbClr val="0000FF"/>
                  </a:solidFill>
                  <a:latin typeface="Times New Roman" pitchFamily="18" charset="0"/>
                  <a:cs typeface="Times New Roman" pitchFamily="18" charset="0"/>
                </a:rPr>
                <a:t>DBARC</a:t>
              </a:r>
              <a:r>
                <a:rPr lang="en-US" sz="4000" dirty="0" smtClean="0">
                  <a:solidFill>
                    <a:srgbClr val="0000FF"/>
                  </a:solidFill>
                  <a:latin typeface="Times New Roman" pitchFamily="18" charset="0"/>
                  <a:cs typeface="Times New Roman" pitchFamily="18" charset="0"/>
                </a:rPr>
                <a:t> team </a:t>
              </a:r>
            </a:p>
            <a:p>
              <a:endParaRPr lang="en-US" sz="2000" dirty="0"/>
            </a:p>
          </p:txBody>
        </p:sp>
      </p:grpSp>
      <p:pic>
        <p:nvPicPr>
          <p:cNvPr id="14" name="Picture 3" descr="D:\My Pictures\logos\ARARI_logo.jpg"/>
          <p:cNvPicPr>
            <a:picLocks noChangeAspect="1" noChangeArrowheads="1"/>
          </p:cNvPicPr>
          <p:nvPr/>
        </p:nvPicPr>
        <p:blipFill>
          <a:blip r:embed="rId3" cstate="email"/>
          <a:srcRect/>
          <a:stretch>
            <a:fillRect/>
          </a:stretch>
        </p:blipFill>
        <p:spPr bwMode="auto">
          <a:xfrm>
            <a:off x="8458200" y="0"/>
            <a:ext cx="685800" cy="61614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a:bodyPr>
          <a:lstStyle/>
          <a:p>
            <a:pPr algn="l"/>
            <a:r>
              <a:rPr lang="en-US" sz="3200" b="1" dirty="0">
                <a:solidFill>
                  <a:srgbClr val="0000FF"/>
                </a:solidFill>
                <a:latin typeface="Times New Roman" pitchFamily="18" charset="0"/>
                <a:cs typeface="Times New Roman" pitchFamily="18" charset="0"/>
              </a:rPr>
              <a:t>Introduction</a:t>
            </a:r>
            <a:endParaRPr lang="en-US" sz="3200" dirty="0">
              <a:solidFill>
                <a:srgbClr val="0000FF"/>
              </a:solidFill>
              <a:latin typeface="Times New Roman" pitchFamily="18" charset="0"/>
              <a:cs typeface="Times New Roman" pitchFamily="18" charset="0"/>
            </a:endParaRPr>
          </a:p>
        </p:txBody>
      </p:sp>
      <p:sp>
        <p:nvSpPr>
          <p:cNvPr id="3" name="Content Placeholder 2"/>
          <p:cNvSpPr>
            <a:spLocks noGrp="1"/>
          </p:cNvSpPr>
          <p:nvPr>
            <p:ph idx="1"/>
          </p:nvPr>
        </p:nvSpPr>
        <p:spPr>
          <a:xfrm>
            <a:off x="0" y="685800"/>
            <a:ext cx="9144000" cy="6172200"/>
          </a:xfrm>
        </p:spPr>
        <p:txBody>
          <a:bodyPr>
            <a:normAutofit/>
          </a:bodyPr>
          <a:lstStyle/>
          <a:p>
            <a:pPr>
              <a:buBlip>
                <a:blip r:embed="rId2"/>
              </a:buBlip>
            </a:pPr>
            <a:r>
              <a:rPr lang="en-US" sz="2400" dirty="0">
                <a:latin typeface="Times New Roman" pitchFamily="18" charset="0"/>
                <a:cs typeface="Times New Roman" pitchFamily="18" charset="0"/>
              </a:rPr>
              <a:t>Sheep are owned by smallholder farmers as an integral part of the livestock sub-sector and contribute to both subsistence and cash income </a:t>
            </a:r>
            <a:r>
              <a:rPr lang="en-US" sz="2400" dirty="0" smtClean="0">
                <a:latin typeface="Times New Roman" pitchFamily="18" charset="0"/>
                <a:cs typeface="Times New Roman" pitchFamily="18" charset="0"/>
              </a:rPr>
              <a:t>generation</a:t>
            </a:r>
          </a:p>
          <a:p>
            <a:pPr>
              <a:buBlip>
                <a:blip r:embed="rId2"/>
              </a:buBlip>
            </a:pPr>
            <a:endParaRPr lang="en-US" sz="2400" dirty="0" smtClean="0">
              <a:latin typeface="Times New Roman" pitchFamily="18" charset="0"/>
              <a:cs typeface="Times New Roman" pitchFamily="18" charset="0"/>
            </a:endParaRPr>
          </a:p>
          <a:p>
            <a:pPr algn="just">
              <a:buBlip>
                <a:blip r:embed="rId2"/>
              </a:buBlip>
            </a:pPr>
            <a:r>
              <a:rPr lang="en-US" sz="2400" dirty="0" smtClean="0">
                <a:solidFill>
                  <a:srgbClr val="0000FF"/>
                </a:solidFill>
                <a:latin typeface="Times New Roman" pitchFamily="18" charset="0"/>
                <a:cs typeface="Times New Roman" pitchFamily="18" charset="0"/>
              </a:rPr>
              <a:t>It is common to see a stack of crop residues around villages as the farmer is aware of the monetary and feed value of crop residues. </a:t>
            </a:r>
          </a:p>
          <a:p>
            <a:pPr algn="just">
              <a:buBlip>
                <a:blip r:embed="rId2"/>
              </a:buBlip>
            </a:pPr>
            <a:endParaRPr lang="en-US" sz="2400" dirty="0" smtClean="0">
              <a:solidFill>
                <a:srgbClr val="0000FF"/>
              </a:solidFill>
              <a:latin typeface="Times New Roman" pitchFamily="18" charset="0"/>
              <a:cs typeface="Times New Roman" pitchFamily="18" charset="0"/>
            </a:endParaRPr>
          </a:p>
          <a:p>
            <a:pPr algn="just">
              <a:buBlip>
                <a:blip r:embed="rId2"/>
              </a:buBlip>
            </a:pPr>
            <a:r>
              <a:rPr lang="en-US" sz="2400" dirty="0" smtClean="0">
                <a:solidFill>
                  <a:srgbClr val="0000FF"/>
                </a:solidFill>
                <a:latin typeface="Times New Roman" pitchFamily="18" charset="0"/>
                <a:cs typeface="Times New Roman" pitchFamily="18" charset="0"/>
              </a:rPr>
              <a:t>Generally, it seems that there is a limited information on sheep and feed value chain and how the markets are functioning. </a:t>
            </a:r>
          </a:p>
          <a:p>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484B812E-06FF-492C-9113-A8FEB8613C7C}" type="slidenum">
              <a:rPr lang="en-US" smtClean="0"/>
              <a:pPr/>
              <a:t>2</a:t>
            </a:fld>
            <a:endParaRPr lang="en-US" dirty="0"/>
          </a:p>
        </p:txBody>
      </p:sp>
      <p:pic>
        <p:nvPicPr>
          <p:cNvPr id="6" name="Picture 3" descr="D:\My Pictures\logos\ARARI_logo.jpg"/>
          <p:cNvPicPr>
            <a:picLocks noChangeAspect="1" noChangeArrowheads="1"/>
          </p:cNvPicPr>
          <p:nvPr/>
        </p:nvPicPr>
        <p:blipFill>
          <a:blip r:embed="rId3" cstate="email"/>
          <a:srcRect/>
          <a:stretch>
            <a:fillRect/>
          </a:stretch>
        </p:blipFill>
        <p:spPr bwMode="auto">
          <a:xfrm>
            <a:off x="8458200" y="0"/>
            <a:ext cx="685800" cy="61614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200" b="1" dirty="0" smtClean="0">
                <a:solidFill>
                  <a:srgbClr val="0000FF"/>
                </a:solidFill>
                <a:latin typeface="Times New Roman" pitchFamily="18" charset="0"/>
                <a:cs typeface="Times New Roman" pitchFamily="18" charset="0"/>
              </a:rPr>
              <a:t>Objectives </a:t>
            </a:r>
            <a:endParaRPr lang="en-US" b="1" dirty="0">
              <a:solidFill>
                <a:srgbClr val="0000FF"/>
              </a:solidFill>
              <a:latin typeface="Times New Roman" pitchFamily="18" charset="0"/>
              <a:cs typeface="Times New Roman" pitchFamily="18" charset="0"/>
            </a:endParaRPr>
          </a:p>
        </p:txBody>
      </p:sp>
      <p:sp>
        <p:nvSpPr>
          <p:cNvPr id="3" name="Content Placeholder 2"/>
          <p:cNvSpPr>
            <a:spLocks noGrp="1"/>
          </p:cNvSpPr>
          <p:nvPr>
            <p:ph idx="1"/>
          </p:nvPr>
        </p:nvSpPr>
        <p:spPr>
          <a:xfrm>
            <a:off x="304800" y="1600200"/>
            <a:ext cx="8610600" cy="4525963"/>
          </a:xfrm>
        </p:spPr>
        <p:txBody>
          <a:bodyPr>
            <a:normAutofit lnSpcReduction="10000"/>
          </a:bodyPr>
          <a:lstStyle/>
          <a:p>
            <a:pPr lvl="0">
              <a:lnSpc>
                <a:spcPct val="150000"/>
              </a:lnSpc>
              <a:buBlip>
                <a:blip r:embed="rId2"/>
              </a:buBlip>
            </a:pPr>
            <a:r>
              <a:rPr lang="en-US" sz="2400" dirty="0">
                <a:latin typeface="Times New Roman" pitchFamily="18" charset="0"/>
                <a:cs typeface="Times New Roman" pitchFamily="18" charset="0"/>
              </a:rPr>
              <a:t>To analyze sheep and feed value chain  and assess the determinants of sheep and feed market supply in the study </a:t>
            </a:r>
            <a:r>
              <a:rPr lang="en-US" sz="2400" dirty="0" smtClean="0">
                <a:latin typeface="Times New Roman" pitchFamily="18" charset="0"/>
                <a:cs typeface="Times New Roman" pitchFamily="18" charset="0"/>
              </a:rPr>
              <a:t>area</a:t>
            </a:r>
          </a:p>
          <a:p>
            <a:pPr lvl="0">
              <a:lnSpc>
                <a:spcPct val="150000"/>
              </a:lnSpc>
              <a:buBlip>
                <a:blip r:embed="rId2"/>
              </a:buBlip>
            </a:pPr>
            <a:endParaRPr lang="en-US" sz="2400" dirty="0">
              <a:latin typeface="Times New Roman" pitchFamily="18" charset="0"/>
              <a:cs typeface="Times New Roman" pitchFamily="18" charset="0"/>
            </a:endParaRPr>
          </a:p>
          <a:p>
            <a:pPr lvl="0">
              <a:lnSpc>
                <a:spcPct val="150000"/>
              </a:lnSpc>
              <a:buBlip>
                <a:blip r:embed="rId2"/>
              </a:buBlip>
            </a:pPr>
            <a:r>
              <a:rPr lang="en-US" sz="2400" dirty="0">
                <a:latin typeface="Times New Roman" pitchFamily="18" charset="0"/>
                <a:cs typeface="Times New Roman" pitchFamily="18" charset="0"/>
              </a:rPr>
              <a:t>To identify </a:t>
            </a:r>
            <a:r>
              <a:rPr lang="en-US" sz="2400" dirty="0" smtClean="0">
                <a:latin typeface="Times New Roman" pitchFamily="18" charset="0"/>
                <a:cs typeface="Times New Roman" pitchFamily="18" charset="0"/>
              </a:rPr>
              <a:t>major constraints </a:t>
            </a:r>
            <a:r>
              <a:rPr lang="en-US" sz="2400" dirty="0">
                <a:latin typeface="Times New Roman" pitchFamily="18" charset="0"/>
                <a:cs typeface="Times New Roman" pitchFamily="18" charset="0"/>
              </a:rPr>
              <a:t>and opportunities </a:t>
            </a:r>
            <a:r>
              <a:rPr lang="en-US" sz="2400" dirty="0" smtClean="0">
                <a:latin typeface="Times New Roman" pitchFamily="18" charset="0"/>
                <a:cs typeface="Times New Roman" pitchFamily="18" charset="0"/>
              </a:rPr>
              <a:t>for sheep </a:t>
            </a:r>
            <a:r>
              <a:rPr lang="en-US" sz="2400" dirty="0">
                <a:latin typeface="Times New Roman" pitchFamily="18" charset="0"/>
                <a:cs typeface="Times New Roman" pitchFamily="18" charset="0"/>
              </a:rPr>
              <a:t>and feed value chain in the study </a:t>
            </a:r>
            <a:r>
              <a:rPr lang="en-US" sz="2400" dirty="0" smtClean="0">
                <a:latin typeface="Times New Roman" pitchFamily="18" charset="0"/>
                <a:cs typeface="Times New Roman" pitchFamily="18" charset="0"/>
              </a:rPr>
              <a:t>area</a:t>
            </a:r>
          </a:p>
          <a:p>
            <a:pPr lvl="0">
              <a:lnSpc>
                <a:spcPct val="150000"/>
              </a:lnSpc>
              <a:buBlip>
                <a:blip r:embed="rId2"/>
              </a:buBlip>
            </a:pPr>
            <a:endParaRPr lang="en-US" sz="2400" dirty="0">
              <a:latin typeface="Times New Roman" pitchFamily="18" charset="0"/>
              <a:cs typeface="Times New Roman" pitchFamily="18" charset="0"/>
            </a:endParaRPr>
          </a:p>
          <a:p>
            <a:pPr lvl="0">
              <a:lnSpc>
                <a:spcPct val="150000"/>
              </a:lnSpc>
              <a:buBlip>
                <a:blip r:embed="rId2"/>
              </a:buBlip>
            </a:pPr>
            <a:r>
              <a:rPr lang="en-US" sz="2400" dirty="0">
                <a:latin typeface="Times New Roman" pitchFamily="18" charset="0"/>
                <a:cs typeface="Times New Roman" pitchFamily="18" charset="0"/>
              </a:rPr>
              <a:t>To test tools prepared for analysis of sheep </a:t>
            </a:r>
            <a:r>
              <a:rPr lang="en-US" sz="2400" dirty="0" smtClean="0">
                <a:latin typeface="Times New Roman" pitchFamily="18" charset="0"/>
                <a:cs typeface="Times New Roman" pitchFamily="18" charset="0"/>
              </a:rPr>
              <a:t> and feed value </a:t>
            </a:r>
            <a:r>
              <a:rPr lang="en-US" sz="2400" dirty="0">
                <a:latin typeface="Times New Roman" pitchFamily="18" charset="0"/>
                <a:cs typeface="Times New Roman" pitchFamily="18" charset="0"/>
              </a:rPr>
              <a:t>chain and provide feedback for further improvement </a:t>
            </a:r>
          </a:p>
          <a:p>
            <a:endParaRPr lang="en-US" dirty="0"/>
          </a:p>
        </p:txBody>
      </p:sp>
      <p:sp>
        <p:nvSpPr>
          <p:cNvPr id="4" name="Slide Number Placeholder 3"/>
          <p:cNvSpPr>
            <a:spLocks noGrp="1"/>
          </p:cNvSpPr>
          <p:nvPr>
            <p:ph type="sldNum" sz="quarter" idx="12"/>
          </p:nvPr>
        </p:nvSpPr>
        <p:spPr/>
        <p:txBody>
          <a:bodyPr/>
          <a:lstStyle/>
          <a:p>
            <a:fld id="{484B812E-06FF-492C-9113-A8FEB8613C7C}" type="slidenum">
              <a:rPr lang="en-US" smtClean="0"/>
              <a:pPr/>
              <a:t>3</a:t>
            </a:fld>
            <a:endParaRPr lang="en-US"/>
          </a:p>
        </p:txBody>
      </p:sp>
      <p:pic>
        <p:nvPicPr>
          <p:cNvPr id="5" name="Picture 3" descr="D:\My Pictures\logos\ARARI_logo.jpg"/>
          <p:cNvPicPr>
            <a:picLocks noChangeAspect="1" noChangeArrowheads="1"/>
          </p:cNvPicPr>
          <p:nvPr/>
        </p:nvPicPr>
        <p:blipFill>
          <a:blip r:embed="rId3" cstate="email"/>
          <a:srcRect/>
          <a:stretch>
            <a:fillRect/>
          </a:stretch>
        </p:blipFill>
        <p:spPr bwMode="auto">
          <a:xfrm>
            <a:off x="8458200" y="0"/>
            <a:ext cx="685800" cy="616148"/>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19200"/>
            <a:ext cx="9144000" cy="5181600"/>
          </a:xfrm>
        </p:spPr>
        <p:txBody>
          <a:bodyPr>
            <a:noAutofit/>
          </a:bodyPr>
          <a:lstStyle/>
          <a:p>
            <a:pPr algn="just">
              <a:lnSpc>
                <a:spcPct val="114000"/>
              </a:lnSpc>
              <a:buBlip>
                <a:blip r:embed="rId2"/>
              </a:buBlip>
            </a:pPr>
            <a:r>
              <a:rPr lang="en-US" sz="2400" dirty="0" smtClean="0">
                <a:solidFill>
                  <a:srgbClr val="0000FF"/>
                </a:solidFill>
                <a:latin typeface="Times New Roman" pitchFamily="18" charset="0"/>
                <a:cs typeface="Times New Roman" pitchFamily="18" charset="0"/>
              </a:rPr>
              <a:t>Study area:  </a:t>
            </a:r>
            <a:r>
              <a:rPr lang="en-US" sz="2400" dirty="0" err="1" smtClean="0">
                <a:solidFill>
                  <a:srgbClr val="0000FF"/>
                </a:solidFill>
                <a:latin typeface="Times New Roman" pitchFamily="18" charset="0"/>
                <a:cs typeface="Times New Roman" pitchFamily="18" charset="0"/>
              </a:rPr>
              <a:t>Angolela</a:t>
            </a:r>
            <a:r>
              <a:rPr lang="en-US" sz="2400" dirty="0" smtClean="0">
                <a:solidFill>
                  <a:srgbClr val="0000FF"/>
                </a:solidFill>
                <a:latin typeface="Times New Roman" pitchFamily="18" charset="0"/>
                <a:cs typeface="Times New Roman" pitchFamily="18" charset="0"/>
              </a:rPr>
              <a:t> </a:t>
            </a:r>
            <a:r>
              <a:rPr lang="en-US" sz="2400" dirty="0" err="1" smtClean="0">
                <a:solidFill>
                  <a:srgbClr val="0000FF"/>
                </a:solidFill>
                <a:latin typeface="Times New Roman" pitchFamily="18" charset="0"/>
                <a:cs typeface="Times New Roman" pitchFamily="18" charset="0"/>
              </a:rPr>
              <a:t>Tera</a:t>
            </a:r>
            <a:r>
              <a:rPr lang="en-US" sz="2400" dirty="0" smtClean="0">
                <a:solidFill>
                  <a:srgbClr val="0000FF"/>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districts 107</a:t>
            </a:r>
            <a:r>
              <a:rPr lang="en-US" sz="2400" b="1" dirty="0" smtClean="0">
                <a:solidFill>
                  <a:schemeClr val="bg1"/>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km away from Addis. </a:t>
            </a:r>
          </a:p>
          <a:p>
            <a:pPr>
              <a:lnSpc>
                <a:spcPct val="114000"/>
              </a:lnSpc>
              <a:buBlip>
                <a:blip r:embed="rId2"/>
              </a:buBlip>
            </a:pPr>
            <a:r>
              <a:rPr lang="en-US" sz="2400" dirty="0" smtClean="0">
                <a:solidFill>
                  <a:srgbClr val="0000FF"/>
                </a:solidFill>
                <a:latin typeface="Times New Roman" pitchFamily="18" charset="0"/>
                <a:cs typeface="Times New Roman" pitchFamily="18" charset="0"/>
              </a:rPr>
              <a:t>For PRA  study 2 </a:t>
            </a:r>
            <a:r>
              <a:rPr lang="en-US" sz="2400" i="1" dirty="0" smtClean="0">
                <a:solidFill>
                  <a:srgbClr val="0000FF"/>
                </a:solidFill>
                <a:latin typeface="Times New Roman" pitchFamily="18" charset="0"/>
                <a:cs typeface="Times New Roman" pitchFamily="18" charset="0"/>
              </a:rPr>
              <a:t>Kebeles</a:t>
            </a:r>
            <a:r>
              <a:rPr lang="en-US" sz="2400" dirty="0" smtClean="0">
                <a:solidFill>
                  <a:srgbClr val="0000FF"/>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and  within each </a:t>
            </a:r>
            <a:r>
              <a:rPr lang="en-US" sz="2400" i="1" dirty="0" smtClean="0">
                <a:solidFill>
                  <a:schemeClr val="bg1"/>
                </a:solidFill>
                <a:latin typeface="Times New Roman" pitchFamily="18" charset="0"/>
                <a:cs typeface="Times New Roman" pitchFamily="18" charset="0"/>
              </a:rPr>
              <a:t>kebele</a:t>
            </a:r>
            <a:r>
              <a:rPr lang="en-US" sz="2400" dirty="0" smtClean="0">
                <a:solidFill>
                  <a:schemeClr val="bg1"/>
                </a:solidFill>
                <a:latin typeface="Times New Roman" pitchFamily="18" charset="0"/>
                <a:cs typeface="Times New Roman" pitchFamily="18" charset="0"/>
              </a:rPr>
              <a:t> 12 representative </a:t>
            </a:r>
            <a:r>
              <a:rPr lang="en-US" sz="2400" dirty="0" smtClean="0">
                <a:solidFill>
                  <a:srgbClr val="0000FF"/>
                </a:solidFill>
                <a:latin typeface="Times New Roman" pitchFamily="18" charset="0"/>
                <a:cs typeface="Times New Roman" pitchFamily="18" charset="0"/>
              </a:rPr>
              <a:t>producers were selected with the help of district </a:t>
            </a:r>
            <a:r>
              <a:rPr lang="en-US" sz="2400" dirty="0" err="1" smtClean="0">
                <a:solidFill>
                  <a:srgbClr val="0000FF"/>
                </a:solidFill>
                <a:latin typeface="Times New Roman" pitchFamily="18" charset="0"/>
                <a:cs typeface="Times New Roman" pitchFamily="18" charset="0"/>
              </a:rPr>
              <a:t>agrl</a:t>
            </a:r>
            <a:r>
              <a:rPr lang="en-US" sz="2400" dirty="0" smtClean="0">
                <a:solidFill>
                  <a:srgbClr val="0000FF"/>
                </a:solidFill>
                <a:latin typeface="Times New Roman" pitchFamily="18" charset="0"/>
                <a:cs typeface="Times New Roman" pitchFamily="18" charset="0"/>
              </a:rPr>
              <a:t>’ office experts</a:t>
            </a:r>
          </a:p>
          <a:p>
            <a:pPr>
              <a:lnSpc>
                <a:spcPct val="114000"/>
              </a:lnSpc>
              <a:buBlip>
                <a:blip r:embed="rId2"/>
              </a:buBlip>
            </a:pPr>
            <a:r>
              <a:rPr lang="en-US" sz="2400" dirty="0" smtClean="0">
                <a:solidFill>
                  <a:srgbClr val="0000FF"/>
                </a:solidFill>
                <a:latin typeface="Times New Roman" pitchFamily="18" charset="0"/>
                <a:cs typeface="Times New Roman" pitchFamily="18" charset="0"/>
              </a:rPr>
              <a:t> Age, sex, wealth and educational level </a:t>
            </a:r>
            <a:r>
              <a:rPr lang="en-US" sz="2400" dirty="0" smtClean="0">
                <a:solidFill>
                  <a:schemeClr val="bg1"/>
                </a:solidFill>
                <a:latin typeface="Times New Roman" pitchFamily="18" charset="0"/>
                <a:cs typeface="Times New Roman" pitchFamily="18" charset="0"/>
              </a:rPr>
              <a:t>were considered</a:t>
            </a:r>
          </a:p>
          <a:p>
            <a:pPr>
              <a:lnSpc>
                <a:spcPct val="114000"/>
              </a:lnSpc>
              <a:buBlip>
                <a:blip r:embed="rId2"/>
              </a:buBlip>
            </a:pPr>
            <a:r>
              <a:rPr lang="en-US" sz="2400" dirty="0" smtClean="0">
                <a:solidFill>
                  <a:srgbClr val="0000FF"/>
                </a:solidFill>
                <a:latin typeface="Times New Roman" pitchFamily="18" charset="0"/>
                <a:cs typeface="Times New Roman" pitchFamily="18" charset="0"/>
              </a:rPr>
              <a:t>Feed and sheep traders of the districts </a:t>
            </a:r>
            <a:r>
              <a:rPr lang="en-US" sz="2400" dirty="0" smtClean="0">
                <a:solidFill>
                  <a:schemeClr val="bg1"/>
                </a:solidFill>
                <a:latin typeface="Times New Roman" pitchFamily="18" charset="0"/>
                <a:cs typeface="Times New Roman" pitchFamily="18" charset="0"/>
              </a:rPr>
              <a:t>were interviewed representing </a:t>
            </a:r>
            <a:r>
              <a:rPr lang="en-US" sz="2400" dirty="0" smtClean="0">
                <a:solidFill>
                  <a:srgbClr val="0000FF"/>
                </a:solidFill>
                <a:latin typeface="Times New Roman" pitchFamily="18" charset="0"/>
                <a:cs typeface="Times New Roman" pitchFamily="18" charset="0"/>
              </a:rPr>
              <a:t>secondary/intermediate markets. </a:t>
            </a:r>
          </a:p>
          <a:p>
            <a:pPr>
              <a:lnSpc>
                <a:spcPct val="114000"/>
              </a:lnSpc>
              <a:buBlip>
                <a:blip r:embed="rId2"/>
              </a:buBlip>
            </a:pPr>
            <a:r>
              <a:rPr lang="en-US" sz="2400" dirty="0" smtClean="0">
                <a:solidFill>
                  <a:srgbClr val="0000FF"/>
                </a:solidFill>
                <a:latin typeface="Times New Roman" pitchFamily="18" charset="0"/>
                <a:cs typeface="Times New Roman" pitchFamily="18" charset="0"/>
              </a:rPr>
              <a:t>Export abattoir were also interviewed representing terminal market.  </a:t>
            </a:r>
          </a:p>
          <a:p>
            <a:pPr>
              <a:lnSpc>
                <a:spcPct val="114000"/>
              </a:lnSpc>
              <a:buBlip>
                <a:blip r:embed="rId2"/>
              </a:buBlip>
            </a:pPr>
            <a:r>
              <a:rPr lang="en-US" sz="2400" dirty="0" smtClean="0">
                <a:solidFill>
                  <a:srgbClr val="0000FF"/>
                </a:solidFill>
                <a:latin typeface="Times New Roman" pitchFamily="18" charset="0"/>
                <a:cs typeface="Times New Roman" pitchFamily="18" charset="0"/>
              </a:rPr>
              <a:t>Data was analyzed using descriptive and cost margin analysis . </a:t>
            </a:r>
            <a:endParaRPr lang="en-US" sz="2400" dirty="0" smtClean="0">
              <a:latin typeface="Times New Roman" pitchFamily="18" charset="0"/>
              <a:cs typeface="Times New Roman" pitchFamily="18" charset="0"/>
            </a:endParaRPr>
          </a:p>
        </p:txBody>
      </p:sp>
      <p:sp>
        <p:nvSpPr>
          <p:cNvPr id="2" name="Title 1"/>
          <p:cNvSpPr>
            <a:spLocks noGrp="1"/>
          </p:cNvSpPr>
          <p:nvPr>
            <p:ph type="title"/>
          </p:nvPr>
        </p:nvSpPr>
        <p:spPr>
          <a:xfrm>
            <a:off x="381000" y="0"/>
            <a:ext cx="8229600" cy="685800"/>
          </a:xfrm>
        </p:spPr>
        <p:txBody>
          <a:bodyPr/>
          <a:lstStyle/>
          <a:p>
            <a:pPr algn="l"/>
            <a:r>
              <a:rPr lang="en-US" sz="3200" b="1" dirty="0" smtClean="0">
                <a:solidFill>
                  <a:srgbClr val="0000FF"/>
                </a:solidFill>
                <a:latin typeface="Times New Roman" pitchFamily="18" charset="0"/>
                <a:cs typeface="Times New Roman" pitchFamily="18" charset="0"/>
              </a:rPr>
              <a:t>Methodology </a:t>
            </a:r>
            <a:endParaRPr lang="en-US" b="1" dirty="0">
              <a:solidFill>
                <a:srgbClr val="0000FF"/>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484B812E-06FF-492C-9113-A8FEB8613C7C}" type="slidenum">
              <a:rPr lang="en-US" smtClean="0"/>
              <a:pPr/>
              <a:t>4</a:t>
            </a:fld>
            <a:endParaRPr lang="en-US" dirty="0"/>
          </a:p>
        </p:txBody>
      </p:sp>
      <p:pic>
        <p:nvPicPr>
          <p:cNvPr id="9" name="Picture 3" descr="D:\My Pictures\logos\ARARI_logo.jpg"/>
          <p:cNvPicPr>
            <a:picLocks noChangeAspect="1" noChangeArrowheads="1"/>
          </p:cNvPicPr>
          <p:nvPr/>
        </p:nvPicPr>
        <p:blipFill>
          <a:blip r:embed="rId3" cstate="email"/>
          <a:srcRect/>
          <a:stretch>
            <a:fillRect/>
          </a:stretch>
        </p:blipFill>
        <p:spPr bwMode="auto">
          <a:xfrm>
            <a:off x="8458200" y="0"/>
            <a:ext cx="685800" cy="61614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685800"/>
          </a:xfrm>
        </p:spPr>
        <p:txBody>
          <a:bodyPr>
            <a:normAutofit/>
          </a:bodyPr>
          <a:lstStyle/>
          <a:p>
            <a:pPr algn="l"/>
            <a:r>
              <a:rPr lang="en-US" sz="3200" b="1" dirty="0" smtClean="0">
                <a:solidFill>
                  <a:srgbClr val="0000FF"/>
                </a:solidFill>
                <a:latin typeface="Times New Roman" pitchFamily="18" charset="0"/>
                <a:cs typeface="Times New Roman" pitchFamily="18" charset="0"/>
              </a:rPr>
              <a:t>Results and summary of VCA</a:t>
            </a:r>
            <a:endParaRPr lang="en-US" sz="3200" b="1" dirty="0">
              <a:solidFill>
                <a:srgbClr val="0000FF"/>
              </a:solidFill>
              <a:latin typeface="Times New Roman" pitchFamily="18" charset="0"/>
              <a:cs typeface="Times New Roman" pitchFamily="18" charset="0"/>
            </a:endParaRPr>
          </a:p>
        </p:txBody>
      </p:sp>
      <p:sp>
        <p:nvSpPr>
          <p:cNvPr id="6" name="Title 1"/>
          <p:cNvSpPr txBox="1">
            <a:spLocks/>
          </p:cNvSpPr>
          <p:nvPr/>
        </p:nvSpPr>
        <p:spPr>
          <a:xfrm>
            <a:off x="152400" y="685800"/>
            <a:ext cx="8839200" cy="685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rgbClr val="0000FF"/>
                </a:solidFill>
                <a:effectLst/>
                <a:uLnTx/>
                <a:uFillTx/>
                <a:latin typeface="Times New Roman" pitchFamily="18" charset="0"/>
                <a:ea typeface="+mj-ea"/>
                <a:cs typeface="Times New Roman" pitchFamily="18" charset="0"/>
              </a:rPr>
              <a:t>Core functions in sheep </a:t>
            </a:r>
            <a:r>
              <a:rPr lang="en-US" sz="2400" b="1" dirty="0" smtClean="0">
                <a:solidFill>
                  <a:srgbClr val="0000FF"/>
                </a:solidFill>
                <a:latin typeface="Times New Roman" pitchFamily="18" charset="0"/>
                <a:ea typeface="+mj-ea"/>
                <a:cs typeface="Times New Roman" pitchFamily="18" charset="0"/>
              </a:rPr>
              <a:t>and feed </a:t>
            </a:r>
            <a:r>
              <a:rPr kumimoji="0" lang="en-US" sz="2400" b="1" i="0" u="none" strike="noStrike" kern="1200" cap="none" spc="0" normalizeH="0" baseline="0" noProof="0" dirty="0" smtClean="0">
                <a:ln>
                  <a:noFill/>
                </a:ln>
                <a:solidFill>
                  <a:srgbClr val="0000FF"/>
                </a:solidFill>
                <a:effectLst/>
                <a:uLnTx/>
                <a:uFillTx/>
                <a:latin typeface="Times New Roman" pitchFamily="18" charset="0"/>
                <a:ea typeface="+mj-ea"/>
                <a:cs typeface="Times New Roman" pitchFamily="18" charset="0"/>
              </a:rPr>
              <a:t>value chain, activities and actors</a:t>
            </a:r>
          </a:p>
        </p:txBody>
      </p:sp>
      <p:sp>
        <p:nvSpPr>
          <p:cNvPr id="8" name="Slide Number Placeholder 7"/>
          <p:cNvSpPr>
            <a:spLocks noGrp="1"/>
          </p:cNvSpPr>
          <p:nvPr>
            <p:ph type="sldNum" sz="quarter" idx="12"/>
          </p:nvPr>
        </p:nvSpPr>
        <p:spPr/>
        <p:txBody>
          <a:bodyPr/>
          <a:lstStyle/>
          <a:p>
            <a:fld id="{484B812E-06FF-492C-9113-A8FEB8613C7C}" type="slidenum">
              <a:rPr lang="en-US" smtClean="0"/>
              <a:pPr/>
              <a:t>5</a:t>
            </a:fld>
            <a:endParaRPr lang="en-US"/>
          </a:p>
        </p:txBody>
      </p:sp>
      <p:pic>
        <p:nvPicPr>
          <p:cNvPr id="9" name="Picture 3" descr="D:\My Pictures\logos\ARARI_logo.jpg"/>
          <p:cNvPicPr>
            <a:picLocks noChangeAspect="1" noChangeArrowheads="1"/>
          </p:cNvPicPr>
          <p:nvPr/>
        </p:nvPicPr>
        <p:blipFill>
          <a:blip r:embed="rId2" cstate="email"/>
          <a:srcRect/>
          <a:stretch>
            <a:fillRect/>
          </a:stretch>
        </p:blipFill>
        <p:spPr bwMode="auto">
          <a:xfrm>
            <a:off x="8458200" y="0"/>
            <a:ext cx="685800" cy="616148"/>
          </a:xfrm>
          <a:prstGeom prst="rect">
            <a:avLst/>
          </a:prstGeom>
          <a:noFill/>
          <a:ln w="9525">
            <a:noFill/>
            <a:miter lim="800000"/>
            <a:headEnd/>
            <a:tailEnd/>
          </a:ln>
        </p:spPr>
      </p:pic>
      <p:pic>
        <p:nvPicPr>
          <p:cNvPr id="5123" name="Picture 3"/>
          <p:cNvPicPr>
            <a:picLocks noGrp="1" noChangeAspect="1" noChangeArrowheads="1"/>
          </p:cNvPicPr>
          <p:nvPr>
            <p:ph idx="1"/>
          </p:nvPr>
        </p:nvPicPr>
        <p:blipFill>
          <a:blip r:embed="rId3" cstate="email"/>
          <a:srcRect/>
          <a:stretch>
            <a:fillRect/>
          </a:stretch>
        </p:blipFill>
        <p:spPr bwMode="auto">
          <a:xfrm>
            <a:off x="106972" y="1523999"/>
            <a:ext cx="8884628" cy="487680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458200" cy="563562"/>
          </a:xfrm>
        </p:spPr>
        <p:txBody>
          <a:bodyPr>
            <a:noAutofit/>
          </a:bodyPr>
          <a:lstStyle/>
          <a:p>
            <a:r>
              <a:rPr lang="en-US" sz="2400" b="1" dirty="0">
                <a:solidFill>
                  <a:srgbClr val="0000FF"/>
                </a:solidFill>
                <a:latin typeface="Times New Roman" pitchFamily="18" charset="0"/>
                <a:cs typeface="Times New Roman" pitchFamily="18" charset="0"/>
              </a:rPr>
              <a:t>Sheep market routes at North Shewa connected to Addis Ababa</a:t>
            </a:r>
          </a:p>
        </p:txBody>
      </p:sp>
      <p:sp>
        <p:nvSpPr>
          <p:cNvPr id="4" name="Slide Number Placeholder 3"/>
          <p:cNvSpPr>
            <a:spLocks noGrp="1"/>
          </p:cNvSpPr>
          <p:nvPr>
            <p:ph type="sldNum" sz="quarter" idx="12"/>
          </p:nvPr>
        </p:nvSpPr>
        <p:spPr/>
        <p:txBody>
          <a:bodyPr/>
          <a:lstStyle/>
          <a:p>
            <a:fld id="{484B812E-06FF-492C-9113-A8FEB8613C7C}" type="slidenum">
              <a:rPr lang="en-US" smtClean="0"/>
              <a:pPr/>
              <a:t>6</a:t>
            </a:fld>
            <a:endParaRPr lang="en-US"/>
          </a:p>
        </p:txBody>
      </p:sp>
      <p:pic>
        <p:nvPicPr>
          <p:cNvPr id="5" name="Picture 3" descr="D:\My Pictures\logos\ARARI_logo.jpg"/>
          <p:cNvPicPr>
            <a:picLocks noChangeAspect="1" noChangeArrowheads="1"/>
          </p:cNvPicPr>
          <p:nvPr/>
        </p:nvPicPr>
        <p:blipFill>
          <a:blip r:embed="rId2" cstate="email"/>
          <a:srcRect/>
          <a:stretch>
            <a:fillRect/>
          </a:stretch>
        </p:blipFill>
        <p:spPr bwMode="auto">
          <a:xfrm>
            <a:off x="8458200" y="0"/>
            <a:ext cx="685800" cy="616148"/>
          </a:xfrm>
          <a:prstGeom prst="rect">
            <a:avLst/>
          </a:prstGeom>
          <a:noFill/>
          <a:ln w="9525">
            <a:noFill/>
            <a:miter lim="800000"/>
            <a:headEnd/>
            <a:tailEnd/>
          </a:ln>
        </p:spPr>
      </p:pic>
      <p:pic>
        <p:nvPicPr>
          <p:cNvPr id="10243" name="Picture 3"/>
          <p:cNvPicPr>
            <a:picLocks noGrp="1" noChangeAspect="1" noChangeArrowheads="1"/>
          </p:cNvPicPr>
          <p:nvPr>
            <p:ph idx="1"/>
          </p:nvPr>
        </p:nvPicPr>
        <p:blipFill>
          <a:blip r:embed="rId3" cstate="email"/>
          <a:srcRect/>
          <a:stretch>
            <a:fillRect/>
          </a:stretch>
        </p:blipFill>
        <p:spPr bwMode="auto">
          <a:xfrm>
            <a:off x="64127" y="1828800"/>
            <a:ext cx="9079873" cy="3429000"/>
          </a:xfrm>
          <a:prstGeom prst="rect">
            <a:avLst/>
          </a:prstGeom>
          <a:noFill/>
          <a:ln w="9525">
            <a:noFill/>
            <a:miter lim="800000"/>
            <a:headEnd/>
            <a:tailEnd/>
          </a:ln>
        </p:spPr>
      </p:pic>
      <p:sp>
        <p:nvSpPr>
          <p:cNvPr id="10" name="Striped Right Arrow 9"/>
          <p:cNvSpPr/>
          <p:nvPr/>
        </p:nvSpPr>
        <p:spPr>
          <a:xfrm>
            <a:off x="152400" y="5638800"/>
            <a:ext cx="1828800" cy="762000"/>
          </a:xfrm>
          <a:prstGeom prst="stripedRightArrow">
            <a:avLst/>
          </a:prstGeom>
          <a:solidFill>
            <a:srgbClr val="92D05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400" dirty="0" smtClean="0">
                <a:solidFill>
                  <a:schemeClr val="tx1"/>
                </a:solidFill>
                <a:latin typeface="Times New Roman" pitchFamily="18" charset="0"/>
                <a:cs typeface="Times New Roman" pitchFamily="18" charset="0"/>
              </a:rPr>
              <a:t>Producers</a:t>
            </a:r>
            <a:r>
              <a:rPr lang="en-US" sz="2400" dirty="0" smtClean="0">
                <a:solidFill>
                  <a:schemeClr val="bg1"/>
                </a:solidFill>
                <a:latin typeface="Times New Roman" pitchFamily="18" charset="0"/>
                <a:cs typeface="Times New Roman" pitchFamily="18" charset="0"/>
              </a:rPr>
              <a:t> </a:t>
            </a:r>
            <a:endParaRPr lang="en-US" dirty="0">
              <a:solidFill>
                <a:schemeClr val="bg1"/>
              </a:solidFill>
              <a:latin typeface="Times New Roman" pitchFamily="18" charset="0"/>
              <a:cs typeface="Times New Roman" pitchFamily="18" charset="0"/>
            </a:endParaRPr>
          </a:p>
        </p:txBody>
      </p:sp>
      <p:sp>
        <p:nvSpPr>
          <p:cNvPr id="11" name="Striped Right Arrow 10"/>
          <p:cNvSpPr/>
          <p:nvPr/>
        </p:nvSpPr>
        <p:spPr>
          <a:xfrm>
            <a:off x="2057400" y="5638800"/>
            <a:ext cx="2133600" cy="762000"/>
          </a:xfrm>
          <a:prstGeom prst="stripedRightArrow">
            <a:avLst/>
          </a:prstGeom>
          <a:solidFill>
            <a:schemeClr val="accent3">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solidFill>
                  <a:srgbClr val="040404"/>
                </a:solidFill>
                <a:latin typeface="Times New Roman" pitchFamily="18" charset="0"/>
                <a:cs typeface="Times New Roman" pitchFamily="18" charset="0"/>
              </a:rPr>
              <a:t>Primary Mkt</a:t>
            </a:r>
            <a:endParaRPr lang="en-US" sz="2400" dirty="0">
              <a:solidFill>
                <a:srgbClr val="040404"/>
              </a:solidFill>
              <a:latin typeface="Times New Roman" pitchFamily="18" charset="0"/>
              <a:cs typeface="Times New Roman" pitchFamily="18" charset="0"/>
            </a:endParaRPr>
          </a:p>
        </p:txBody>
      </p:sp>
      <p:sp>
        <p:nvSpPr>
          <p:cNvPr id="12" name="Striped Right Arrow 11"/>
          <p:cNvSpPr/>
          <p:nvPr/>
        </p:nvSpPr>
        <p:spPr>
          <a:xfrm>
            <a:off x="4267200" y="5638800"/>
            <a:ext cx="2438400" cy="762000"/>
          </a:xfrm>
          <a:prstGeom prst="strip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solidFill>
                  <a:schemeClr val="tx1"/>
                </a:solidFill>
                <a:latin typeface="Times New Roman" pitchFamily="18" charset="0"/>
                <a:cs typeface="Times New Roman" pitchFamily="18" charset="0"/>
              </a:rPr>
              <a:t>Secondary Mkt</a:t>
            </a:r>
            <a:endParaRPr lang="en-US" sz="2400" dirty="0">
              <a:solidFill>
                <a:schemeClr val="tx1"/>
              </a:solidFill>
              <a:latin typeface="Times New Roman" pitchFamily="18" charset="0"/>
              <a:cs typeface="Times New Roman" pitchFamily="18" charset="0"/>
            </a:endParaRPr>
          </a:p>
        </p:txBody>
      </p:sp>
      <p:sp>
        <p:nvSpPr>
          <p:cNvPr id="13" name="Striped Right Arrow 12"/>
          <p:cNvSpPr/>
          <p:nvPr/>
        </p:nvSpPr>
        <p:spPr>
          <a:xfrm>
            <a:off x="6781800" y="5638800"/>
            <a:ext cx="2133600" cy="762000"/>
          </a:xfrm>
          <a:prstGeom prst="stripedRightArrow">
            <a:avLst/>
          </a:prstGeom>
          <a:solidFill>
            <a:schemeClr val="accent2">
              <a:lumMod val="40000"/>
              <a:lumOff val="6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dirty="0" smtClean="0">
                <a:solidFill>
                  <a:schemeClr val="tx1"/>
                </a:solidFill>
                <a:latin typeface="Times New Roman" pitchFamily="18" charset="0"/>
                <a:cs typeface="Times New Roman" pitchFamily="18" charset="0"/>
              </a:rPr>
              <a:t>Tertiary  Mkt</a:t>
            </a:r>
            <a:endParaRPr lang="en-US" sz="24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563562"/>
          </a:xfrm>
        </p:spPr>
        <p:txBody>
          <a:bodyPr>
            <a:noAutofit/>
          </a:bodyPr>
          <a:lstStyle/>
          <a:p>
            <a:pPr algn="l"/>
            <a:r>
              <a:rPr lang="en-US" sz="3200" b="1" dirty="0" smtClean="0">
                <a:solidFill>
                  <a:srgbClr val="0000FF"/>
                </a:solidFill>
                <a:latin typeface="Times New Roman" pitchFamily="18" charset="0"/>
                <a:cs typeface="Times New Roman" pitchFamily="18" charset="0"/>
              </a:rPr>
              <a:t>Sheep VC actors and major channels</a:t>
            </a:r>
            <a:endParaRPr lang="en-US" sz="3200" b="1" dirty="0">
              <a:solidFill>
                <a:srgbClr val="0000FF"/>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484B812E-06FF-492C-9113-A8FEB8613C7C}" type="slidenum">
              <a:rPr lang="en-US" smtClean="0"/>
              <a:pPr/>
              <a:t>7</a:t>
            </a:fld>
            <a:endParaRPr lang="en-US" dirty="0"/>
          </a:p>
        </p:txBody>
      </p:sp>
      <p:pic>
        <p:nvPicPr>
          <p:cNvPr id="7170" name="Picture 2"/>
          <p:cNvPicPr>
            <a:picLocks noGrp="1" noChangeAspect="1" noChangeArrowheads="1"/>
          </p:cNvPicPr>
          <p:nvPr>
            <p:ph idx="1"/>
          </p:nvPr>
        </p:nvPicPr>
        <p:blipFill>
          <a:blip r:embed="rId2" cstate="email"/>
          <a:srcRect/>
          <a:stretch>
            <a:fillRect/>
          </a:stretch>
        </p:blipFill>
        <p:spPr bwMode="auto">
          <a:xfrm>
            <a:off x="0" y="685800"/>
            <a:ext cx="7019438" cy="6019800"/>
          </a:xfrm>
          <a:prstGeom prst="rect">
            <a:avLst/>
          </a:prstGeom>
          <a:noFill/>
          <a:ln w="9525">
            <a:noFill/>
            <a:miter lim="800000"/>
            <a:headEnd/>
            <a:tailEnd/>
          </a:ln>
        </p:spPr>
      </p:pic>
      <p:sp>
        <p:nvSpPr>
          <p:cNvPr id="7" name="Rectangle 6"/>
          <p:cNvSpPr/>
          <p:nvPr/>
        </p:nvSpPr>
        <p:spPr>
          <a:xfrm>
            <a:off x="7239000" y="1143000"/>
            <a:ext cx="1905000" cy="4653582"/>
          </a:xfrm>
          <a:prstGeom prst="rect">
            <a:avLst/>
          </a:prstGeom>
        </p:spPr>
        <p:txBody>
          <a:bodyPr wrap="square">
            <a:spAutoFit/>
          </a:bodyPr>
          <a:lstStyle/>
          <a:p>
            <a:pPr algn="ctr"/>
            <a:r>
              <a:rPr lang="en-US" b="1" dirty="0" smtClean="0">
                <a:solidFill>
                  <a:srgbClr val="0000FF"/>
                </a:solidFill>
                <a:latin typeface="Times New Roman" pitchFamily="18" charset="0"/>
                <a:cs typeface="Times New Roman" pitchFamily="18" charset="0"/>
              </a:rPr>
              <a:t>Identified channels for sheep marketing</a:t>
            </a:r>
          </a:p>
          <a:p>
            <a:endParaRPr lang="en-US" b="1" dirty="0" smtClean="0">
              <a:solidFill>
                <a:srgbClr val="0000FF"/>
              </a:solidFill>
              <a:latin typeface="Times New Roman" pitchFamily="18" charset="0"/>
              <a:cs typeface="Times New Roman" pitchFamily="18" charset="0"/>
            </a:endParaRPr>
          </a:p>
          <a:p>
            <a:pPr>
              <a:lnSpc>
                <a:spcPct val="170000"/>
              </a:lnSpc>
            </a:pPr>
            <a:r>
              <a:rPr lang="en-US" sz="1100" dirty="0" smtClean="0">
                <a:latin typeface="Times New Roman" pitchFamily="18" charset="0"/>
                <a:cs typeface="Times New Roman" pitchFamily="18" charset="0"/>
              </a:rPr>
              <a:t>CH 1- Sheep purchased for breeding/ fattening purpose by farmers</a:t>
            </a:r>
          </a:p>
          <a:p>
            <a:pPr>
              <a:lnSpc>
                <a:spcPct val="170000"/>
              </a:lnSpc>
            </a:pPr>
            <a:r>
              <a:rPr lang="en-US" sz="1100" dirty="0" smtClean="0">
                <a:latin typeface="Times New Roman" pitchFamily="18" charset="0"/>
                <a:cs typeface="Times New Roman" pitchFamily="18" charset="0"/>
              </a:rPr>
              <a:t>CH 2- Sheep purchased by hotels and individual consumers in the study areas</a:t>
            </a:r>
          </a:p>
          <a:p>
            <a:pPr>
              <a:lnSpc>
                <a:spcPct val="170000"/>
              </a:lnSpc>
            </a:pPr>
            <a:r>
              <a:rPr lang="en-US" sz="1100" dirty="0" smtClean="0">
                <a:latin typeface="Times New Roman" pitchFamily="18" charset="0"/>
                <a:cs typeface="Times New Roman" pitchFamily="18" charset="0"/>
              </a:rPr>
              <a:t>CH 3- Sheep transported to Addis Ababa butchers , supermarkets and consumer markets </a:t>
            </a:r>
          </a:p>
          <a:p>
            <a:pPr>
              <a:lnSpc>
                <a:spcPct val="170000"/>
              </a:lnSpc>
            </a:pPr>
            <a:r>
              <a:rPr lang="en-US" sz="1100" dirty="0" smtClean="0">
                <a:latin typeface="Times New Roman" pitchFamily="18" charset="0"/>
                <a:cs typeface="Times New Roman" pitchFamily="18" charset="0"/>
              </a:rPr>
              <a:t>CH 4- Sheep slaughtered at </a:t>
            </a:r>
            <a:r>
              <a:rPr lang="en-US" sz="1100" dirty="0" err="1" smtClean="0">
                <a:latin typeface="Times New Roman" pitchFamily="18" charset="0"/>
                <a:cs typeface="Times New Roman" pitchFamily="18" charset="0"/>
              </a:rPr>
              <a:t>Modjo</a:t>
            </a:r>
            <a:r>
              <a:rPr lang="en-US" sz="1100" dirty="0" smtClean="0">
                <a:latin typeface="Times New Roman" pitchFamily="18" charset="0"/>
                <a:cs typeface="Times New Roman" pitchFamily="18" charset="0"/>
              </a:rPr>
              <a:t> export abattoirs (Luna)</a:t>
            </a:r>
            <a:endParaRPr lang="en-US" dirty="0"/>
          </a:p>
        </p:txBody>
      </p:sp>
      <p:pic>
        <p:nvPicPr>
          <p:cNvPr id="8" name="Picture 3" descr="D:\My Pictures\logos\ARARI_logo.jpg"/>
          <p:cNvPicPr>
            <a:picLocks noChangeAspect="1" noChangeArrowheads="1"/>
          </p:cNvPicPr>
          <p:nvPr/>
        </p:nvPicPr>
        <p:blipFill>
          <a:blip r:embed="rId3" cstate="email"/>
          <a:srcRect/>
          <a:stretch>
            <a:fillRect/>
          </a:stretch>
        </p:blipFill>
        <p:spPr bwMode="auto">
          <a:xfrm>
            <a:off x="8458200" y="0"/>
            <a:ext cx="685800" cy="61614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email"/>
          <a:srcRect/>
          <a:stretch>
            <a:fillRect/>
          </a:stretch>
        </p:blipFill>
        <p:spPr bwMode="auto">
          <a:xfrm>
            <a:off x="0" y="914400"/>
            <a:ext cx="5982863" cy="5578956"/>
          </a:xfrm>
          <a:prstGeom prst="rect">
            <a:avLst/>
          </a:prstGeom>
          <a:noFill/>
          <a:ln w="9525">
            <a:noFill/>
            <a:miter lim="800000"/>
            <a:headEnd/>
            <a:tailEnd/>
          </a:ln>
        </p:spPr>
      </p:pic>
      <p:sp>
        <p:nvSpPr>
          <p:cNvPr id="5124" name="Rectangle 4"/>
          <p:cNvSpPr>
            <a:spLocks noChangeArrowheads="1"/>
          </p:cNvSpPr>
          <p:nvPr/>
        </p:nvSpPr>
        <p:spPr bwMode="auto">
          <a:xfrm>
            <a:off x="381000" y="152400"/>
            <a:ext cx="84582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3200" b="1" dirty="0" smtClean="0">
                <a:solidFill>
                  <a:srgbClr val="0000FF"/>
                </a:solidFill>
                <a:latin typeface="Times New Roman" pitchFamily="18" charset="0"/>
                <a:cs typeface="Times New Roman" pitchFamily="18" charset="0"/>
              </a:rPr>
              <a:t>Feed VC actors and major channels</a:t>
            </a:r>
            <a:endParaRPr kumimoji="0" lang="en-US" sz="4800" b="1" i="0" u="none" strike="noStrike" cap="none" normalizeH="0" baseline="0" dirty="0" smtClean="0">
              <a:ln>
                <a:noFill/>
              </a:ln>
              <a:solidFill>
                <a:srgbClr val="0000FF"/>
              </a:solidFill>
              <a:effectLst/>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484B812E-06FF-492C-9113-A8FEB8613C7C}" type="slidenum">
              <a:rPr lang="en-US" smtClean="0"/>
              <a:pPr/>
              <a:t>8</a:t>
            </a:fld>
            <a:endParaRPr lang="en-US"/>
          </a:p>
        </p:txBody>
      </p:sp>
      <p:sp>
        <p:nvSpPr>
          <p:cNvPr id="5" name="Title 1"/>
          <p:cNvSpPr>
            <a:spLocks noGrp="1"/>
          </p:cNvSpPr>
          <p:nvPr>
            <p:ph type="title"/>
          </p:nvPr>
        </p:nvSpPr>
        <p:spPr>
          <a:xfrm>
            <a:off x="6324600" y="2057400"/>
            <a:ext cx="2819400" cy="3505200"/>
          </a:xfrm>
        </p:spPr>
        <p:txBody>
          <a:bodyPr>
            <a:normAutofit fontScale="90000"/>
          </a:bodyPr>
          <a:lstStyle/>
          <a:p>
            <a:pPr algn="l"/>
            <a:r>
              <a:rPr lang="en-US" sz="1800" b="1" dirty="0" smtClean="0">
                <a:solidFill>
                  <a:srgbClr val="0000FF"/>
                </a:solidFill>
                <a:latin typeface="Times New Roman" pitchFamily="18" charset="0"/>
                <a:cs typeface="Times New Roman" pitchFamily="18" charset="0"/>
              </a:rPr>
              <a:t>Identified channels for feed marketing</a:t>
            </a:r>
            <a:br>
              <a:rPr lang="en-US" sz="1800" b="1" dirty="0" smtClean="0">
                <a:solidFill>
                  <a:srgbClr val="0000FF"/>
                </a:solidFill>
                <a:latin typeface="Times New Roman" pitchFamily="18" charset="0"/>
                <a:cs typeface="Times New Roman" pitchFamily="18" charset="0"/>
              </a:rPr>
            </a:br>
            <a:r>
              <a:rPr lang="en-US" sz="1800" b="1" dirty="0" smtClean="0">
                <a:solidFill>
                  <a:srgbClr val="0000FF"/>
                </a:solidFill>
                <a:latin typeface="Times New Roman" pitchFamily="18" charset="0"/>
                <a:cs typeface="Times New Roman" pitchFamily="18" charset="0"/>
              </a:rPr>
              <a:t/>
            </a:r>
            <a:br>
              <a:rPr lang="en-US" sz="1800" b="1" dirty="0" smtClean="0">
                <a:solidFill>
                  <a:srgbClr val="0000FF"/>
                </a:solidFill>
                <a:latin typeface="Times New Roman" pitchFamily="18" charset="0"/>
                <a:cs typeface="Times New Roman" pitchFamily="18" charset="0"/>
              </a:rPr>
            </a:br>
            <a:r>
              <a:rPr lang="en-US" sz="1800" dirty="0" smtClean="0">
                <a:latin typeface="Times New Roman" pitchFamily="18" charset="0"/>
                <a:cs typeface="Times New Roman" pitchFamily="18" charset="0"/>
              </a:rPr>
              <a:t> CH 1. Crop residue purchased for nearby  town dairy production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CH 2. Concentrate purchased by traders and cooperatives for distribution to farmers (rearing/fattening/dairy) </a:t>
            </a:r>
            <a:r>
              <a:rPr lang="en-US" sz="1800" b="1" dirty="0" smtClean="0">
                <a:solidFill>
                  <a:srgbClr val="0000FF"/>
                </a:solidFill>
                <a:latin typeface="Times New Roman" pitchFamily="18" charset="0"/>
                <a:cs typeface="Times New Roman" pitchFamily="18" charset="0"/>
              </a:rPr>
              <a:t/>
            </a:r>
            <a:br>
              <a:rPr lang="en-US" sz="1800" b="1" dirty="0" smtClean="0">
                <a:solidFill>
                  <a:srgbClr val="0000FF"/>
                </a:solidFill>
                <a:latin typeface="Times New Roman" pitchFamily="18" charset="0"/>
                <a:cs typeface="Times New Roman" pitchFamily="18" charset="0"/>
              </a:rPr>
            </a:br>
            <a:endParaRPr lang="en-US" sz="1800" dirty="0"/>
          </a:p>
        </p:txBody>
      </p:sp>
      <p:pic>
        <p:nvPicPr>
          <p:cNvPr id="6" name="Picture 3" descr="D:\My Pictures\logos\ARARI_logo.jpg"/>
          <p:cNvPicPr>
            <a:picLocks noChangeAspect="1" noChangeArrowheads="1"/>
          </p:cNvPicPr>
          <p:nvPr/>
        </p:nvPicPr>
        <p:blipFill>
          <a:blip r:embed="rId3" cstate="email"/>
          <a:srcRect/>
          <a:stretch>
            <a:fillRect/>
          </a:stretch>
        </p:blipFill>
        <p:spPr bwMode="auto">
          <a:xfrm>
            <a:off x="8458200" y="0"/>
            <a:ext cx="685800" cy="61614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D:\My Pictures\logos\ARARI_logo.jpg"/>
          <p:cNvPicPr>
            <a:picLocks noChangeAspect="1" noChangeArrowheads="1"/>
          </p:cNvPicPr>
          <p:nvPr/>
        </p:nvPicPr>
        <p:blipFill>
          <a:blip r:embed="rId2" cstate="email"/>
          <a:srcRect/>
          <a:stretch>
            <a:fillRect/>
          </a:stretch>
        </p:blipFill>
        <p:spPr bwMode="auto">
          <a:xfrm>
            <a:off x="8458200" y="0"/>
            <a:ext cx="685800" cy="616148"/>
          </a:xfrm>
          <a:prstGeom prst="rect">
            <a:avLst/>
          </a:prstGeom>
          <a:noFill/>
          <a:ln w="9525">
            <a:noFill/>
            <a:miter lim="800000"/>
            <a:headEnd/>
            <a:tailEnd/>
          </a:ln>
        </p:spPr>
      </p:pic>
      <p:sp>
        <p:nvSpPr>
          <p:cNvPr id="2" name="Title 1"/>
          <p:cNvSpPr>
            <a:spLocks noGrp="1"/>
          </p:cNvSpPr>
          <p:nvPr>
            <p:ph type="title"/>
          </p:nvPr>
        </p:nvSpPr>
        <p:spPr>
          <a:xfrm>
            <a:off x="0" y="0"/>
            <a:ext cx="8915400" cy="685800"/>
          </a:xfrm>
        </p:spPr>
        <p:txBody>
          <a:bodyPr>
            <a:noAutofit/>
          </a:bodyPr>
          <a:lstStyle/>
          <a:p>
            <a:r>
              <a:rPr lang="en-US" sz="2800" b="1" dirty="0">
                <a:solidFill>
                  <a:srgbClr val="0000FF"/>
                </a:solidFill>
                <a:latin typeface="Times New Roman" pitchFamily="18" charset="0"/>
                <a:cs typeface="Times New Roman" pitchFamily="18" charset="0"/>
              </a:rPr>
              <a:t>Costs and margins of actors </a:t>
            </a:r>
            <a:r>
              <a:rPr lang="en-US" sz="2800" b="1" dirty="0" smtClean="0">
                <a:solidFill>
                  <a:srgbClr val="0000FF"/>
                </a:solidFill>
                <a:latin typeface="Times New Roman" pitchFamily="18" charset="0"/>
                <a:cs typeface="Times New Roman" pitchFamily="18" charset="0"/>
              </a:rPr>
              <a:t>in </a:t>
            </a:r>
            <a:r>
              <a:rPr lang="en-US" sz="2800" b="1" dirty="0">
                <a:solidFill>
                  <a:srgbClr val="0000FF"/>
                </a:solidFill>
                <a:latin typeface="Times New Roman" pitchFamily="18" charset="0"/>
                <a:cs typeface="Times New Roman" pitchFamily="18" charset="0"/>
              </a:rPr>
              <a:t>a market channel selling sheep to </a:t>
            </a:r>
            <a:r>
              <a:rPr lang="en-US" sz="2800" b="1" dirty="0" smtClean="0">
                <a:solidFill>
                  <a:srgbClr val="0000FF"/>
                </a:solidFill>
                <a:latin typeface="Times New Roman" pitchFamily="18" charset="0"/>
                <a:cs typeface="Times New Roman" pitchFamily="18" charset="0"/>
              </a:rPr>
              <a:t>export abattoirs, butchers and supermarkets</a:t>
            </a:r>
            <a:endParaRPr lang="en-US" sz="2800" b="1" dirty="0">
              <a:solidFill>
                <a:srgbClr val="0000FF"/>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228600" y="2667000"/>
          <a:ext cx="8686799" cy="3811221"/>
        </p:xfrm>
        <a:graphic>
          <a:graphicData uri="http://schemas.openxmlformats.org/drawingml/2006/table">
            <a:tbl>
              <a:tblPr firstRow="1" bandRow="1">
                <a:tableStyleId>{1FECB4D8-DB02-4DC6-A0A2-4F2EBAE1DC90}</a:tableStyleId>
              </a:tblPr>
              <a:tblGrid>
                <a:gridCol w="3689969"/>
                <a:gridCol w="1665610"/>
                <a:gridCol w="1665610"/>
                <a:gridCol w="1665610"/>
              </a:tblGrid>
              <a:tr h="383491">
                <a:tc>
                  <a:txBody>
                    <a:bodyPr/>
                    <a:lstStyle/>
                    <a:p>
                      <a:endParaRPr lang="en-US" sz="1800" dirty="0">
                        <a:latin typeface="Times New Roman" pitchFamily="18" charset="0"/>
                        <a:cs typeface="Times New Roman" pitchFamily="18" charset="0"/>
                      </a:endParaRPr>
                    </a:p>
                  </a:txBody>
                  <a:tcPr/>
                </a:tc>
                <a:tc>
                  <a:txBody>
                    <a:bodyPr/>
                    <a:lstStyle/>
                    <a:p>
                      <a:pPr marL="0" marR="0" algn="ctr">
                        <a:lnSpc>
                          <a:spcPct val="115000"/>
                        </a:lnSpc>
                        <a:spcBef>
                          <a:spcPts val="0"/>
                        </a:spcBef>
                        <a:spcAft>
                          <a:spcPts val="0"/>
                        </a:spcAft>
                      </a:pPr>
                      <a:r>
                        <a:rPr lang="en-US" sz="1800" dirty="0"/>
                        <a:t>Export abattoirs</a:t>
                      </a:r>
                      <a:endParaRPr lang="en-US" sz="1800" dirty="0">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t>Butchers</a:t>
                      </a:r>
                      <a:endParaRPr lang="en-US" sz="1800" dirty="0">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800" dirty="0"/>
                        <a:t>Super markets</a:t>
                      </a:r>
                      <a:endParaRPr lang="en-US" sz="1800" dirty="0">
                        <a:latin typeface="Times New Roman" pitchFamily="18" charset="0"/>
                        <a:ea typeface="Calibri"/>
                        <a:cs typeface="Times New Roman" pitchFamily="18" charset="0"/>
                      </a:endParaRPr>
                    </a:p>
                  </a:txBody>
                  <a:tcPr marL="68580" marR="68580" marT="0" marB="0" anchor="ctr"/>
                </a:tc>
              </a:tr>
              <a:tr h="711721">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000" dirty="0" smtClean="0"/>
                        <a:t>Producers selling price (Birr/head) to d/t</a:t>
                      </a:r>
                      <a:r>
                        <a:rPr lang="en-US" sz="2000" baseline="0" dirty="0" smtClean="0"/>
                        <a:t> actors</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smtClean="0"/>
                        <a:t>620.00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smtClean="0"/>
                        <a:t>900.00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smtClean="0"/>
                        <a:t>650.00</a:t>
                      </a:r>
                      <a:endParaRPr lang="en-US" sz="2000" dirty="0">
                        <a:latin typeface="Times New Roman" pitchFamily="18" charset="0"/>
                        <a:ea typeface="Calibri"/>
                        <a:cs typeface="Times New Roman" pitchFamily="18" charset="0"/>
                      </a:endParaRPr>
                    </a:p>
                  </a:txBody>
                  <a:tcPr marL="68580" marR="68580" marT="0" marB="0" anchor="ctr"/>
                </a:tc>
              </a:tr>
              <a:tr h="513763">
                <a:tc>
                  <a:txBody>
                    <a:bodyPr/>
                    <a:lstStyle/>
                    <a:p>
                      <a:pPr marL="0" marR="0">
                        <a:lnSpc>
                          <a:spcPct val="115000"/>
                        </a:lnSpc>
                        <a:spcBef>
                          <a:spcPts val="0"/>
                        </a:spcBef>
                        <a:spcAft>
                          <a:spcPts val="0"/>
                        </a:spcAft>
                      </a:pPr>
                      <a:r>
                        <a:rPr lang="en-US" sz="2000" dirty="0"/>
                        <a:t>Selling </a:t>
                      </a:r>
                      <a:r>
                        <a:rPr lang="en-US" sz="2000" dirty="0" smtClean="0"/>
                        <a:t>price (Birr/head)</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1077.00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a:t>1500.00</a:t>
                      </a:r>
                      <a:endParaRPr lang="en-US" sz="200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1350.00</a:t>
                      </a:r>
                      <a:endParaRPr lang="en-US" sz="2000" dirty="0">
                        <a:latin typeface="Times New Roman" pitchFamily="18" charset="0"/>
                        <a:ea typeface="Calibri"/>
                        <a:cs typeface="Times New Roman" pitchFamily="18" charset="0"/>
                      </a:endParaRPr>
                    </a:p>
                  </a:txBody>
                  <a:tcPr marL="68580" marR="68580" marT="0" marB="0" anchor="ctr"/>
                </a:tc>
              </a:tr>
              <a:tr h="491563">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000" dirty="0"/>
                        <a:t>Marketing </a:t>
                      </a:r>
                      <a:r>
                        <a:rPr lang="en-US" sz="2000" dirty="0" smtClean="0"/>
                        <a:t>cost (Birr/head)</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87.00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a:t>60.50</a:t>
                      </a:r>
                      <a:endParaRPr lang="en-US" sz="200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95.60</a:t>
                      </a:r>
                      <a:endParaRPr lang="en-US" sz="2000" dirty="0">
                        <a:latin typeface="Times New Roman" pitchFamily="18" charset="0"/>
                        <a:ea typeface="Calibri"/>
                        <a:cs typeface="Times New Roman" pitchFamily="18" charset="0"/>
                      </a:endParaRPr>
                    </a:p>
                  </a:txBody>
                  <a:tcPr marL="68580" marR="68580" marT="0" marB="0" anchor="ctr"/>
                </a:tc>
              </a:tr>
              <a:tr h="60081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000" dirty="0"/>
                        <a:t>Marketing </a:t>
                      </a:r>
                      <a:r>
                        <a:rPr lang="en-US" sz="2000" dirty="0" smtClean="0"/>
                        <a:t>margin (Birr/head)</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227.00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150.00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480.00</a:t>
                      </a:r>
                      <a:endParaRPr lang="en-US" sz="2000" dirty="0">
                        <a:latin typeface="Times New Roman" pitchFamily="18" charset="0"/>
                        <a:ea typeface="Calibri"/>
                        <a:cs typeface="Times New Roman" pitchFamily="18" charset="0"/>
                      </a:endParaRPr>
                    </a:p>
                  </a:txBody>
                  <a:tcPr marL="68580" marR="68580" marT="0" marB="0" anchor="ctr"/>
                </a:tc>
              </a:tr>
              <a:tr h="513763">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000" dirty="0"/>
                        <a:t>Net </a:t>
                      </a:r>
                      <a:r>
                        <a:rPr lang="en-US" sz="2000" dirty="0" smtClean="0"/>
                        <a:t>margin (Birr/head) </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140.00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89.50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384.40</a:t>
                      </a:r>
                      <a:endParaRPr lang="en-US" sz="2000" dirty="0">
                        <a:latin typeface="Times New Roman" pitchFamily="18" charset="0"/>
                        <a:ea typeface="Calibri"/>
                        <a:cs typeface="Times New Roman" pitchFamily="18" charset="0"/>
                      </a:endParaRPr>
                    </a:p>
                  </a:txBody>
                  <a:tcPr marL="68580" marR="68580" marT="0" marB="0" anchor="ctr"/>
                </a:tc>
              </a:tr>
              <a:tr h="596105">
                <a:tc>
                  <a:txBody>
                    <a:bodyPr/>
                    <a:lstStyle/>
                    <a:p>
                      <a:pPr marL="0" marR="0">
                        <a:lnSpc>
                          <a:spcPct val="115000"/>
                        </a:lnSpc>
                        <a:spcBef>
                          <a:spcPts val="0"/>
                        </a:spcBef>
                        <a:spcAft>
                          <a:spcPts val="0"/>
                        </a:spcAft>
                      </a:pPr>
                      <a:r>
                        <a:rPr lang="en-US" sz="2000" dirty="0"/>
                        <a:t>Producer's share of final price (%)</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57.57</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60.00</a:t>
                      </a:r>
                      <a:endParaRPr lang="en-US" sz="2000" dirty="0">
                        <a:latin typeface="Times New Roman" pitchFamily="18" charset="0"/>
                        <a:ea typeface="Calibri"/>
                        <a:cs typeface="Times New Roman" pitchFamily="18" charset="0"/>
                      </a:endParaRPr>
                    </a:p>
                  </a:txBody>
                  <a:tcPr marL="68580" marR="68580" marT="0" marB="0" anchor="ctr"/>
                </a:tc>
                <a:tc>
                  <a:txBody>
                    <a:bodyPr/>
                    <a:lstStyle/>
                    <a:p>
                      <a:pPr marL="0" marR="0" algn="r">
                        <a:lnSpc>
                          <a:spcPct val="115000"/>
                        </a:lnSpc>
                        <a:spcBef>
                          <a:spcPts val="0"/>
                        </a:spcBef>
                        <a:spcAft>
                          <a:spcPts val="0"/>
                        </a:spcAft>
                      </a:pPr>
                      <a:r>
                        <a:rPr lang="en-US" sz="2000" dirty="0"/>
                        <a:t>48.15</a:t>
                      </a:r>
                      <a:endParaRPr lang="en-US" sz="2000" dirty="0">
                        <a:latin typeface="Times New Roman" pitchFamily="18" charset="0"/>
                        <a:ea typeface="Calibri"/>
                        <a:cs typeface="Times New Roman" pitchFamily="18" charset="0"/>
                      </a:endParaRPr>
                    </a:p>
                  </a:txBody>
                  <a:tcPr marL="68580" marR="68580" marT="0" marB="0" anchor="ctr"/>
                </a:tc>
              </a:tr>
            </a:tbl>
          </a:graphicData>
        </a:graphic>
      </p:graphicFrame>
      <p:sp>
        <p:nvSpPr>
          <p:cNvPr id="5" name="Slide Number Placeholder 4"/>
          <p:cNvSpPr>
            <a:spLocks noGrp="1"/>
          </p:cNvSpPr>
          <p:nvPr>
            <p:ph type="sldNum" sz="quarter" idx="12"/>
          </p:nvPr>
        </p:nvSpPr>
        <p:spPr/>
        <p:txBody>
          <a:bodyPr/>
          <a:lstStyle/>
          <a:p>
            <a:fld id="{484B812E-06FF-492C-9113-A8FEB8613C7C}" type="slidenum">
              <a:rPr lang="en-US" smtClean="0"/>
              <a:pPr/>
              <a:t>9</a:t>
            </a:fld>
            <a:endParaRPr lang="en-US"/>
          </a:p>
        </p:txBody>
      </p:sp>
      <p:pic>
        <p:nvPicPr>
          <p:cNvPr id="8194" name="Picture 2"/>
          <p:cNvPicPr>
            <a:picLocks noChangeAspect="1" noChangeArrowheads="1"/>
          </p:cNvPicPr>
          <p:nvPr/>
        </p:nvPicPr>
        <p:blipFill>
          <a:blip r:embed="rId3" cstate="email"/>
          <a:srcRect/>
          <a:stretch>
            <a:fillRect/>
          </a:stretch>
        </p:blipFill>
        <p:spPr bwMode="auto">
          <a:xfrm>
            <a:off x="5791200" y="838200"/>
            <a:ext cx="1600200" cy="1631157"/>
          </a:xfrm>
          <a:prstGeom prst="rect">
            <a:avLst/>
          </a:prstGeom>
          <a:noFill/>
          <a:ln w="9525">
            <a:noFill/>
            <a:miter lim="800000"/>
            <a:headEnd/>
            <a:tailEnd/>
          </a:ln>
        </p:spPr>
      </p:pic>
      <p:pic>
        <p:nvPicPr>
          <p:cNvPr id="8195" name="Picture 3"/>
          <p:cNvPicPr>
            <a:picLocks noChangeAspect="1" noChangeArrowheads="1"/>
          </p:cNvPicPr>
          <p:nvPr/>
        </p:nvPicPr>
        <p:blipFill>
          <a:blip r:embed="rId4" cstate="email"/>
          <a:srcRect/>
          <a:stretch>
            <a:fillRect/>
          </a:stretch>
        </p:blipFill>
        <p:spPr bwMode="auto">
          <a:xfrm>
            <a:off x="228600" y="838200"/>
            <a:ext cx="1752600" cy="1561376"/>
          </a:xfrm>
          <a:prstGeom prst="rect">
            <a:avLst/>
          </a:prstGeom>
          <a:noFill/>
          <a:ln w="9525">
            <a:noFill/>
            <a:miter lim="800000"/>
            <a:headEnd/>
            <a:tailEnd/>
          </a:ln>
        </p:spPr>
      </p:pic>
      <p:pic>
        <p:nvPicPr>
          <p:cNvPr id="8196" name="Picture 4"/>
          <p:cNvPicPr>
            <a:picLocks noChangeAspect="1" noChangeArrowheads="1"/>
          </p:cNvPicPr>
          <p:nvPr/>
        </p:nvPicPr>
        <p:blipFill>
          <a:blip r:embed="rId5" cstate="email"/>
          <a:srcRect/>
          <a:stretch>
            <a:fillRect/>
          </a:stretch>
        </p:blipFill>
        <p:spPr bwMode="auto">
          <a:xfrm>
            <a:off x="2057400" y="838200"/>
            <a:ext cx="3657600" cy="1600200"/>
          </a:xfrm>
          <a:prstGeom prst="rect">
            <a:avLst/>
          </a:prstGeom>
          <a:noFill/>
          <a:ln w="9525">
            <a:noFill/>
            <a:miter lim="800000"/>
            <a:headEnd/>
            <a:tailEnd/>
          </a:ln>
        </p:spPr>
      </p:pic>
      <p:pic>
        <p:nvPicPr>
          <p:cNvPr id="8197" name="Picture 5"/>
          <p:cNvPicPr>
            <a:picLocks noChangeAspect="1" noChangeArrowheads="1"/>
          </p:cNvPicPr>
          <p:nvPr/>
        </p:nvPicPr>
        <p:blipFill>
          <a:blip r:embed="rId6" cstate="email"/>
          <a:srcRect/>
          <a:stretch>
            <a:fillRect/>
          </a:stretch>
        </p:blipFill>
        <p:spPr bwMode="auto">
          <a:xfrm>
            <a:off x="7467600" y="838200"/>
            <a:ext cx="1383474" cy="160019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2752</TotalTime>
  <Words>1105</Words>
  <Application>Microsoft Office PowerPoint</Application>
  <PresentationFormat>On-screen Show (4:3)</PresentationFormat>
  <Paragraphs>175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Introduction</vt:lpstr>
      <vt:lpstr>Objectives </vt:lpstr>
      <vt:lpstr>Methodology </vt:lpstr>
      <vt:lpstr>Results and summary of VCA</vt:lpstr>
      <vt:lpstr>Sheep market routes at North Shewa connected to Addis Ababa</vt:lpstr>
      <vt:lpstr>Sheep VC actors and major channels</vt:lpstr>
      <vt:lpstr>Identified channels for feed marketing   CH 1. Crop residue purchased for nearby  town dairy production     CH 2. Concentrate purchased by traders and cooperatives for distribution to farmers (rearing/fattening/dairy)  </vt:lpstr>
      <vt:lpstr>Costs and margins of actors in a market channel selling sheep to export abattoirs, butchers and supermarkets</vt:lpstr>
      <vt:lpstr>Costs and margins of actors in a market channel selling crop residue and concentrate to users</vt:lpstr>
      <vt:lpstr>Constraints and opportunities for sheep and feed Value chain</vt:lpstr>
      <vt:lpstr>Conclusion </vt:lpstr>
      <vt:lpstr>Way for wards</vt:lpstr>
      <vt:lpstr>Lessons learned </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Sheep and feed value chain analysis in the central highlands of Ethiopia  </dc:title>
  <dc:creator>toshiba</dc:creator>
  <cp:lastModifiedBy>PBallantyne</cp:lastModifiedBy>
  <cp:revision>32</cp:revision>
  <dcterms:created xsi:type="dcterms:W3CDTF">2012-05-25T06:48:10Z</dcterms:created>
  <dcterms:modified xsi:type="dcterms:W3CDTF">2012-05-30T07:01:03Z</dcterms:modified>
</cp:coreProperties>
</file>